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1492" r:id="rId2"/>
    <p:sldId id="1497" r:id="rId3"/>
    <p:sldId id="1267" r:id="rId4"/>
    <p:sldId id="1268" r:id="rId5"/>
    <p:sldId id="1493" r:id="rId6"/>
    <p:sldId id="1335" r:id="rId7"/>
    <p:sldId id="1278" r:id="rId8"/>
    <p:sldId id="1287" r:id="rId9"/>
    <p:sldId id="1271" r:id="rId10"/>
    <p:sldId id="1274" r:id="rId11"/>
    <p:sldId id="1272" r:id="rId12"/>
    <p:sldId id="1273" r:id="rId13"/>
    <p:sldId id="1305" r:id="rId14"/>
    <p:sldId id="1247" r:id="rId15"/>
    <p:sldId id="1262" r:id="rId16"/>
    <p:sldId id="1261" r:id="rId17"/>
    <p:sldId id="1410" r:id="rId18"/>
    <p:sldId id="1417" r:id="rId19"/>
    <p:sldId id="1449" r:id="rId20"/>
    <p:sldId id="1450" r:id="rId21"/>
    <p:sldId id="1451" r:id="rId22"/>
    <p:sldId id="1440" r:id="rId23"/>
    <p:sldId id="1412" r:id="rId24"/>
    <p:sldId id="1424" r:id="rId25"/>
    <p:sldId id="1425" r:id="rId26"/>
    <p:sldId id="1280" r:id="rId27"/>
    <p:sldId id="1306" r:id="rId28"/>
    <p:sldId id="1308" r:id="rId29"/>
    <p:sldId id="1307" r:id="rId30"/>
    <p:sldId id="1310" r:id="rId31"/>
    <p:sldId id="1309" r:id="rId32"/>
    <p:sldId id="1251" r:id="rId33"/>
    <p:sldId id="858" r:id="rId34"/>
    <p:sldId id="1461" r:id="rId35"/>
    <p:sldId id="1390" r:id="rId36"/>
    <p:sldId id="1465" r:id="rId37"/>
    <p:sldId id="1467" r:id="rId38"/>
    <p:sldId id="1482" r:id="rId39"/>
    <p:sldId id="1385" r:id="rId40"/>
    <p:sldId id="1357" r:id="rId41"/>
    <p:sldId id="1358" r:id="rId42"/>
    <p:sldId id="1359" r:id="rId43"/>
    <p:sldId id="1378" r:id="rId44"/>
    <p:sldId id="1380" r:id="rId45"/>
    <p:sldId id="1494" r:id="rId46"/>
    <p:sldId id="1400" r:id="rId47"/>
    <p:sldId id="1468" r:id="rId48"/>
    <p:sldId id="1469" r:id="rId49"/>
    <p:sldId id="1470" r:id="rId50"/>
    <p:sldId id="1403" r:id="rId51"/>
    <p:sldId id="1495" r:id="rId52"/>
    <p:sldId id="1377" r:id="rId53"/>
    <p:sldId id="1486" r:id="rId54"/>
    <p:sldId id="1496" r:id="rId55"/>
    <p:sldId id="1085" r:id="rId56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001A"/>
    <a:srgbClr val="FF0080"/>
    <a:srgbClr val="945E18"/>
    <a:srgbClr val="D987A2"/>
    <a:srgbClr val="BA0101"/>
    <a:srgbClr val="D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86" autoAdjust="0"/>
    <p:restoredTop sz="92153"/>
  </p:normalViewPr>
  <p:slideViewPr>
    <p:cSldViewPr snapToObjects="1">
      <p:cViewPr varScale="1">
        <p:scale>
          <a:sx n="86" d="100"/>
          <a:sy n="86" d="100"/>
        </p:scale>
        <p:origin x="109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24.jpg>
</file>

<file path=ppt/media/image26.png>
</file>

<file path=ppt/media/image27.jpg>
</file>

<file path=ppt/media/image30.jpeg>
</file>

<file path=ppt/media/image31.jpeg>
</file>

<file path=ppt/media/image42.png>
</file>

<file path=ppt/media/image73.jpeg>
</file>

<file path=ppt/media/image74.jpg>
</file>

<file path=ppt/media/image75.png>
</file>

<file path=ppt/media/image7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886BB94-C483-8144-929A-06554F58241B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E5D3EAE-05EA-9F4D-9925-54166346B7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9291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1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1065055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17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1371418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26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31530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27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5586192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28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311907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29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5700583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30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9560534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31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655479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1234567</a:t>
            </a:r>
            <a:r>
              <a:rPr lang="en-US" baseline="0" dirty="0">
                <a:latin typeface="Calibri" charset="0"/>
                <a:ea typeface="ＭＳ Ｐゴシック" charset="0"/>
                <a:cs typeface="ＭＳ Ｐゴシック" charset="0"/>
              </a:rPr>
              <a:t> obvious sequence built in to network architecture.  Second sequence 1473625 is more emergent – although in this case it is also still somewhat obviously built in to network</a:t>
            </a: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33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2133284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34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6716910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35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359981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9132115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36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427347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37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2508028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38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6962463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39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3276889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45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591898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50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7209944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51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8172589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52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8109919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53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427223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54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53032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5D3EAE-05EA-9F4D-9925-54166346B777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59152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55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506601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8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776222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9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065697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10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84044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11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898355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12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80381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13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621802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A0BAC1-C1E5-6E44-90D5-91F6A78C2960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92CBB7-47A9-D64C-8C24-3AD109EC4D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23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D3C9F5-F7FC-F64C-8E43-6A1A5E97133E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4C93F1-A9C3-7647-B855-083B78D0DB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010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312974-EF00-4647-AFE5-25B1C454874F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F7C67C-C9F9-324F-9F40-DBBF940E0A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30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C60F04-8471-C74C-A8E5-E6F52D6ABBEF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31327B-51AE-B245-87CF-DE2FF5BFBC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47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DE97DA-A577-4841-BAAE-CE28F79F383A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04E561-0D86-934F-BE76-3909AD804E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99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D9322A-7FD3-B040-95D2-EFAAB27E63D1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971FB2-2CB7-014D-9A78-EB2B177BBB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86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020F90-EEA7-D242-BB00-F3240BC51DEC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850328-EF29-754D-9583-6F3A2B4B0F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303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984354-48AA-7742-8ADC-3F67236355CA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8109B0-26D8-BB40-A774-6B303AAE99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405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3BFF0A-6D3A-934B-A448-032965388E57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984920-9D19-8049-8105-C16F419F79A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3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78E4B5-7BED-804D-BA95-617DA5694B5B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3452C9-8A0D-D240-8B1F-587A815565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254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172B94-6B75-C049-9EFD-A6B4F1897DC0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C6A897-2F5F-E348-A540-0611842A7C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397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>
              <a:defRPr/>
            </a:pPr>
            <a:fld id="{F0D54F6C-EAC0-A746-BBF1-ADBB6EC7593B}" type="datetime1">
              <a:rPr lang="en-US"/>
              <a:pPr>
                <a:defRPr/>
              </a:pPr>
              <a:t>8/19/20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>
              <a:defRPr/>
            </a:pPr>
            <a:fld id="{A5CB614A-0DAD-8040-A083-E88C5118DC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bneuron/CTLN-bookchapte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curto/n5-graphs-package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3.emf"/><Relationship Id="rId4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9.emf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35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3" Type="http://schemas.openxmlformats.org/officeDocument/2006/relationships/image" Target="../media/image9.emf"/><Relationship Id="rId7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6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image" Target="../media/image46.emf"/><Relationship Id="rId7" Type="http://schemas.openxmlformats.org/officeDocument/2006/relationships/image" Target="../media/image5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image" Target="../media/image52.emf"/><Relationship Id="rId7" Type="http://schemas.openxmlformats.org/officeDocument/2006/relationships/image" Target="../media/image46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image" Target="../media/image51.emf"/><Relationship Id="rId4" Type="http://schemas.openxmlformats.org/officeDocument/2006/relationships/image" Target="../media/image53.emf"/><Relationship Id="rId9" Type="http://schemas.openxmlformats.org/officeDocument/2006/relationships/image" Target="../media/image56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image" Target="../media/image52.emf"/><Relationship Id="rId7" Type="http://schemas.openxmlformats.org/officeDocument/2006/relationships/image" Target="../media/image5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image" Target="../media/image51.emf"/><Relationship Id="rId4" Type="http://schemas.openxmlformats.org/officeDocument/2006/relationships/image" Target="../media/image53.emf"/><Relationship Id="rId9" Type="http://schemas.openxmlformats.org/officeDocument/2006/relationships/image" Target="../media/image46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image" Target="../media/image57.emf"/><Relationship Id="rId7" Type="http://schemas.openxmlformats.org/officeDocument/2006/relationships/image" Target="../media/image5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emf"/><Relationship Id="rId5" Type="http://schemas.openxmlformats.org/officeDocument/2006/relationships/image" Target="../media/image51.emf"/><Relationship Id="rId4" Type="http://schemas.openxmlformats.org/officeDocument/2006/relationships/image" Target="../media/image52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image" Target="../media/image58.emf"/><Relationship Id="rId7" Type="http://schemas.openxmlformats.org/officeDocument/2006/relationships/image" Target="../media/image5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10" Type="http://schemas.openxmlformats.org/officeDocument/2006/relationships/image" Target="../media/image52.emf"/><Relationship Id="rId4" Type="http://schemas.openxmlformats.org/officeDocument/2006/relationships/image" Target="../media/image59.emf"/><Relationship Id="rId9" Type="http://schemas.openxmlformats.org/officeDocument/2006/relationships/image" Target="../media/image5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2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804.00794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abs/2008.01032" TargetMode="External"/><Relationship Id="rId4" Type="http://schemas.openxmlformats.org/officeDocument/2006/relationships/hyperlink" Target="https://arxiv.org/abs/1902.10270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2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6.png"/><Relationship Id="rId4" Type="http://schemas.openxmlformats.org/officeDocument/2006/relationships/image" Target="../media/image7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767BF0-1AA4-944D-85B2-33799BB1EE37}"/>
              </a:ext>
            </a:extLst>
          </p:cNvPr>
          <p:cNvSpPr txBox="1"/>
          <p:nvPr/>
        </p:nvSpPr>
        <p:spPr>
          <a:xfrm>
            <a:off x="1447800" y="3733800"/>
            <a:ext cx="518603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Matlab</a:t>
            </a:r>
            <a:r>
              <a:rPr lang="en-US" dirty="0"/>
              <a:t> code for book chapter: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https://github.com/nebneuron/CTLN-bookchapter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DEA9B9-81D6-9F46-AB3F-E4D1EEDA15CA}"/>
              </a:ext>
            </a:extLst>
          </p:cNvPr>
          <p:cNvSpPr txBox="1"/>
          <p:nvPr/>
        </p:nvSpPr>
        <p:spPr>
          <a:xfrm>
            <a:off x="1447800" y="1981200"/>
            <a:ext cx="56156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Matlab</a:t>
            </a:r>
            <a:r>
              <a:rPr lang="en-US" dirty="0"/>
              <a:t> code for n=5 classification of CTLN attractors:</a:t>
            </a:r>
          </a:p>
          <a:p>
            <a:endParaRPr lang="en-US" dirty="0"/>
          </a:p>
          <a:p>
            <a:r>
              <a:rPr lang="en-US" dirty="0">
                <a:hlinkClick r:id="rId4"/>
              </a:rPr>
              <a:t>https://github.com/ccurto/n5-graphs-package</a:t>
            </a:r>
            <a:endParaRPr lang="en-US" dirty="0"/>
          </a:p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F1E86B9-7218-A045-820C-B82A6B9466BF}"/>
              </a:ext>
            </a:extLst>
          </p:cNvPr>
          <p:cNvSpPr txBox="1">
            <a:spLocks/>
          </p:cNvSpPr>
          <p:nvPr/>
        </p:nvSpPr>
        <p:spPr bwMode="auto">
          <a:xfrm>
            <a:off x="609600" y="381000"/>
            <a:ext cx="76962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Pause to check out code</a:t>
            </a:r>
          </a:p>
        </p:txBody>
      </p:sp>
    </p:spTree>
    <p:extLst>
      <p:ext uri="{BB962C8B-B14F-4D97-AF65-F5344CB8AC3E}">
        <p14:creationId xmlns:p14="http://schemas.microsoft.com/office/powerpoint/2010/main" val="4173193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n=7-old-sequenc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61" t="30283" r="23737" b="37255"/>
          <a:stretch/>
        </p:blipFill>
        <p:spPr>
          <a:xfrm>
            <a:off x="381000" y="3196389"/>
            <a:ext cx="8297107" cy="36576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62000" y="76200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/>
                <a:ea typeface="ＭＳ Ｐゴシック" charset="0"/>
                <a:cs typeface="Lucida Grande"/>
              </a:rPr>
              <a:t>Attractor predicted by surviving core motif</a:t>
            </a:r>
            <a:endParaRPr lang="en-US" sz="2400" dirty="0">
              <a:latin typeface="Lucida Grande CE"/>
              <a:ea typeface="ＭＳ Ｐゴシック" charset="0"/>
              <a:cs typeface="Lucida Grande C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3B622A-92CE-CD46-9ACB-FC790CA0D6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102" y="685800"/>
            <a:ext cx="2516698" cy="342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862AD6-AEFD-FB46-B8E3-49FE2687F3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2861" y="533400"/>
            <a:ext cx="2516698" cy="3429000"/>
          </a:xfrm>
          <a:prstGeom prst="rect">
            <a:avLst/>
          </a:prstGeom>
        </p:spPr>
      </p:pic>
      <p:pic>
        <p:nvPicPr>
          <p:cNvPr id="10" name="Picture 9" descr="n=7-old-sequence-graph.pdf">
            <a:extLst>
              <a:ext uri="{FF2B5EF4-FFF2-40B4-BE49-F238E27FC236}">
                <a16:creationId xmlns:a16="http://schemas.microsoft.com/office/drawing/2014/main" id="{D3830E3E-2EC0-0249-BBD6-FA9F8E8BB61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12" t="35512" r="36195" b="34423"/>
          <a:stretch/>
        </p:blipFill>
        <p:spPr>
          <a:xfrm>
            <a:off x="-258419" y="1028700"/>
            <a:ext cx="3458819" cy="2743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3DE5C5F-C521-544C-BFF8-39EF3E25C0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0200" y="3810000"/>
            <a:ext cx="2004646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095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n7-old-sequence-graph.pdf">
            <a:extLst>
              <a:ext uri="{FF2B5EF4-FFF2-40B4-BE49-F238E27FC236}">
                <a16:creationId xmlns:a16="http://schemas.microsoft.com/office/drawing/2014/main" id="{9BFFDF6E-E6B6-2846-B258-648FEE3E00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41" y="1158240"/>
            <a:ext cx="2632570" cy="24231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73F74FC-49EB-444D-9A28-911DC0F44B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6324" y="417095"/>
            <a:ext cx="2516697" cy="3429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11C2820-8C41-4945-8BCD-47027EEEEF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8482" y="417095"/>
            <a:ext cx="2516697" cy="3429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1E67E09-3A2D-7745-BEF9-6140B1B2D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/>
                <a:ea typeface="ＭＳ Ｐゴシック" charset="0"/>
                <a:cs typeface="Lucida Grande"/>
              </a:rPr>
              <a:t>Attractor predicted by surviving core motif</a:t>
            </a:r>
            <a:endParaRPr lang="en-US" sz="2400" dirty="0">
              <a:latin typeface="Lucida Grande CE"/>
              <a:ea typeface="ＭＳ Ｐゴシック" charset="0"/>
              <a:cs typeface="Lucida Grande CE"/>
            </a:endParaRPr>
          </a:p>
        </p:txBody>
      </p:sp>
    </p:spTree>
    <p:extLst>
      <p:ext uri="{BB962C8B-B14F-4D97-AF65-F5344CB8AC3E}">
        <p14:creationId xmlns:p14="http://schemas.microsoft.com/office/powerpoint/2010/main" val="3833911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73F74FC-49EB-444D-9A28-911DC0F44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324" y="417095"/>
            <a:ext cx="2516697" cy="3429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11C2820-8C41-4945-8BCD-47027EEEE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8482" y="417095"/>
            <a:ext cx="2516697" cy="3429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F2470B7-B741-9C4B-BECA-8D5A5C1C7C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3621453"/>
            <a:ext cx="7455683" cy="3388947"/>
          </a:xfrm>
          <a:prstGeom prst="rect">
            <a:avLst/>
          </a:prstGeom>
        </p:spPr>
      </p:pic>
      <p:pic>
        <p:nvPicPr>
          <p:cNvPr id="7" name="Picture 6" descr="n7-old-sequence-graph.pdf">
            <a:extLst>
              <a:ext uri="{FF2B5EF4-FFF2-40B4-BE49-F238E27FC236}">
                <a16:creationId xmlns:a16="http://schemas.microsoft.com/office/drawing/2014/main" id="{515447E0-F35F-3949-A031-30529AE19B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41" y="1158240"/>
            <a:ext cx="2632570" cy="24231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6ABE30-0642-FF43-A33A-2C03B3AFD0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89176" y="3825419"/>
            <a:ext cx="1792224" cy="228421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DF70CCCB-4005-754D-8DC4-744AC6126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/>
                <a:ea typeface="ＭＳ Ｐゴシック" charset="0"/>
                <a:cs typeface="Lucida Grande"/>
              </a:rPr>
              <a:t>Attractor predicted by surviving core motif</a:t>
            </a:r>
            <a:endParaRPr lang="en-US" sz="2400" dirty="0">
              <a:latin typeface="Lucida Grande CE"/>
              <a:ea typeface="ＭＳ Ｐゴシック" charset="0"/>
              <a:cs typeface="Lucida Grande CE"/>
            </a:endParaRPr>
          </a:p>
        </p:txBody>
      </p:sp>
    </p:spTree>
    <p:extLst>
      <p:ext uri="{BB962C8B-B14F-4D97-AF65-F5344CB8AC3E}">
        <p14:creationId xmlns:p14="http://schemas.microsoft.com/office/powerpoint/2010/main" val="1234158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C646064-A2B0-0042-89D5-B463D3122C20}"/>
              </a:ext>
            </a:extLst>
          </p:cNvPr>
          <p:cNvSpPr txBox="1">
            <a:spLocks/>
          </p:cNvSpPr>
          <p:nvPr/>
        </p:nvSpPr>
        <p:spPr bwMode="auto">
          <a:xfrm>
            <a:off x="0" y="2514600"/>
            <a:ext cx="91440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8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Engineering Networks with Prescribed Attractors</a:t>
            </a:r>
          </a:p>
        </p:txBody>
      </p:sp>
    </p:spTree>
    <p:extLst>
      <p:ext uri="{BB962C8B-B14F-4D97-AF65-F5344CB8AC3E}">
        <p14:creationId xmlns:p14="http://schemas.microsoft.com/office/powerpoint/2010/main" val="1060969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E51538E-E3AD-0C48-9BFC-40336CDCE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0"/>
            <a:ext cx="8077200" cy="685800"/>
          </a:xfrm>
        </p:spPr>
        <p:txBody>
          <a:bodyPr/>
          <a:lstStyle/>
          <a:p>
            <a:r>
              <a:rPr lang="en-US" sz="2800" dirty="0">
                <a:latin typeface="Chalkboard" panose="03050602040202020205" pitchFamily="66" charset="77"/>
                <a:ea typeface="ＭＳ Ｐゴシック" charset="0"/>
                <a:cs typeface="Lucida Grande" panose="020B0600040502020204" pitchFamily="34" charset="0"/>
              </a:rPr>
              <a:t>Engineering with core motifs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6B1FB0-374F-784E-99A6-821590167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69" y="990547"/>
            <a:ext cx="7532461" cy="209859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94B7E68D-AE0D-4F47-8178-476CB13A4DA5}"/>
              </a:ext>
            </a:extLst>
          </p:cNvPr>
          <p:cNvGrpSpPr/>
          <p:nvPr/>
        </p:nvGrpSpPr>
        <p:grpSpPr>
          <a:xfrm>
            <a:off x="994833" y="3927396"/>
            <a:ext cx="7310967" cy="1254204"/>
            <a:chOff x="918633" y="3470196"/>
            <a:chExt cx="7310967" cy="125420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B25510B-70D0-A148-A482-543108EFE617}"/>
                </a:ext>
              </a:extLst>
            </p:cNvPr>
            <p:cNvSpPr/>
            <p:nvPr/>
          </p:nvSpPr>
          <p:spPr>
            <a:xfrm>
              <a:off x="1143000" y="3505200"/>
              <a:ext cx="7086600" cy="11849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sz="2200" u="sng" dirty="0">
                  <a:latin typeface="+mj-lt"/>
                  <a:cs typeface="Lucida Grande CE"/>
                </a:rPr>
                <a:t>Survival rule:</a:t>
              </a:r>
              <a:r>
                <a:rPr lang="en-US" sz="2200" dirty="0">
                  <a:latin typeface="+mj-lt"/>
                  <a:cs typeface="Lucida Grande CE"/>
                </a:rPr>
                <a:t> Since G has uniform in-degree 2</a:t>
              </a:r>
            </a:p>
            <a:p>
              <a:r>
                <a:rPr lang="en-US" sz="2200" dirty="0">
                  <a:latin typeface="+mj-lt"/>
                  <a:cs typeface="Lucida Grande CE"/>
                </a:rPr>
                <a:t>Fixed points </a:t>
              </a:r>
              <a:r>
                <a:rPr lang="en-US" sz="2200" dirty="0">
                  <a:solidFill>
                    <a:srgbClr val="BA0101"/>
                  </a:solidFill>
                  <a:latin typeface="+mj-lt"/>
                  <a:cs typeface="Lucida Grande CE"/>
                </a:rPr>
                <a:t>survives</a:t>
              </a:r>
              <a:r>
                <a:rPr lang="en-US" sz="2200" dirty="0">
                  <a:latin typeface="+mj-lt"/>
                  <a:cs typeface="Lucida Grande CE"/>
                </a:rPr>
                <a:t>              no node outside G receives 3</a:t>
              </a:r>
            </a:p>
            <a:p>
              <a:r>
                <a:rPr lang="en-US" sz="2200" dirty="0">
                  <a:latin typeface="+mj-lt"/>
                  <a:cs typeface="Lucida Grande CE"/>
                </a:rPr>
                <a:t>                                                   (or more) edges from G</a:t>
              </a:r>
              <a:endParaRPr lang="en-US" sz="2200" dirty="0">
                <a:solidFill>
                  <a:srgbClr val="000000"/>
                </a:solidFill>
                <a:latin typeface="+mj-lt"/>
                <a:cs typeface="Lucida Grande CE"/>
              </a:endParaRP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AE60415E-26AB-2E48-9E1B-206F47B74E5F}"/>
                </a:ext>
              </a:extLst>
            </p:cNvPr>
            <p:cNvSpPr/>
            <p:nvPr/>
          </p:nvSpPr>
          <p:spPr>
            <a:xfrm>
              <a:off x="918633" y="3470196"/>
              <a:ext cx="7306734" cy="1254204"/>
            </a:xfrm>
            <a:prstGeom prst="roundRect">
              <a:avLst/>
            </a:prstGeom>
            <a:noFill/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ucida Grande"/>
                <a:cs typeface="Lucida Grande"/>
              </a:endParaRPr>
            </a:p>
          </p:txBody>
        </p:sp>
        <p:pic>
          <p:nvPicPr>
            <p:cNvPr id="12" name="Picture 11" descr="latex-image-1.pdf">
              <a:extLst>
                <a:ext uri="{FF2B5EF4-FFF2-40B4-BE49-F238E27FC236}">
                  <a16:creationId xmlns:a16="http://schemas.microsoft.com/office/drawing/2014/main" id="{5CC36335-73EC-BA4D-B03C-9630A6A0A7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76472" y="4013200"/>
              <a:ext cx="431800" cy="25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3895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E51538E-E3AD-0C48-9BFC-40336CDCE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0"/>
            <a:ext cx="8077200" cy="685800"/>
          </a:xfrm>
        </p:spPr>
        <p:txBody>
          <a:bodyPr/>
          <a:lstStyle/>
          <a:p>
            <a:r>
              <a:rPr lang="en-US" sz="2800" dirty="0">
                <a:latin typeface="Chalkboard" panose="03050602040202020205" pitchFamily="66" charset="77"/>
                <a:ea typeface="ＭＳ Ｐゴシック" charset="0"/>
                <a:cs typeface="Lucida Grande" panose="020B0600040502020204" pitchFamily="34" charset="0"/>
              </a:rPr>
              <a:t>Engineering with core motifs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768429-8CDA-4642-94D8-7D150979C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299" y="1539240"/>
            <a:ext cx="9239499" cy="5394960"/>
          </a:xfrm>
          <a:prstGeom prst="rect">
            <a:avLst/>
          </a:prstGeom>
        </p:spPr>
      </p:pic>
      <p:pic>
        <p:nvPicPr>
          <p:cNvPr id="4" name="Picture 3" descr="phase-precession.jpg">
            <a:extLst>
              <a:ext uri="{FF2B5EF4-FFF2-40B4-BE49-F238E27FC236}">
                <a16:creationId xmlns:a16="http://schemas.microsoft.com/office/drawing/2014/main" id="{28B3B7E5-1C74-7E4C-8798-B6526097F0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"/>
            <a:ext cx="2707105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882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4187DD-ED67-C243-A877-C9F1F9C8A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" y="859536"/>
            <a:ext cx="9144000" cy="485742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00C695F-6D16-AB41-9E22-E9662C90A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5486400"/>
            <a:ext cx="1508289" cy="13604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E51538E-E3AD-0C48-9BFC-40336CDCE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0"/>
            <a:ext cx="8001000" cy="685800"/>
          </a:xfrm>
        </p:spPr>
        <p:txBody>
          <a:bodyPr/>
          <a:lstStyle/>
          <a:p>
            <a:r>
              <a:rPr lang="en-US" sz="2800" dirty="0">
                <a:latin typeface="Chalkboard" panose="03050602040202020205" pitchFamily="66" charset="77"/>
                <a:ea typeface="ＭＳ Ｐゴシック" charset="0"/>
                <a:cs typeface="Lucida Grande" panose="020B0600040502020204" pitchFamily="34" charset="0"/>
              </a:rPr>
              <a:t>Engineering with cyclic union cores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79D62D-C0EB-4841-9884-5B0F58E90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561942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02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C646064-A2B0-0042-89D5-B463D3122C20}"/>
              </a:ext>
            </a:extLst>
          </p:cNvPr>
          <p:cNvSpPr txBox="1">
            <a:spLocks/>
          </p:cNvSpPr>
          <p:nvPr/>
        </p:nvSpPr>
        <p:spPr bwMode="auto">
          <a:xfrm>
            <a:off x="0" y="2438400"/>
            <a:ext cx="91440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2800" dirty="0">
                <a:latin typeface="Lucida Grande"/>
                <a:ea typeface="ＭＳ Ｐゴシック" charset="0"/>
                <a:cs typeface="Lucida Grande"/>
              </a:rPr>
              <a:t>Beyond cyclic unions to </a:t>
            </a:r>
          </a:p>
          <a:p>
            <a:pPr>
              <a:spcAft>
                <a:spcPts val="600"/>
              </a:spcAft>
            </a:pPr>
            <a:r>
              <a:rPr lang="en-US" sz="2800" dirty="0">
                <a:latin typeface="Lucida Grande"/>
                <a:ea typeface="ＭＳ Ｐゴシック" charset="0"/>
                <a:cs typeface="Lucida Grande"/>
              </a:rPr>
              <a:t>directional chains and cycles</a:t>
            </a:r>
          </a:p>
        </p:txBody>
      </p:sp>
    </p:spTree>
    <p:extLst>
      <p:ext uri="{BB962C8B-B14F-4D97-AF65-F5344CB8AC3E}">
        <p14:creationId xmlns:p14="http://schemas.microsoft.com/office/powerpoint/2010/main" val="914713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68154F9-546F-3C4C-B24C-BF778285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85645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Directional graphs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E79999C-73F9-5D4A-A6E3-FB9FAA3FCDFB}"/>
              </a:ext>
            </a:extLst>
          </p:cNvPr>
          <p:cNvGrpSpPr/>
          <p:nvPr/>
        </p:nvGrpSpPr>
        <p:grpSpPr>
          <a:xfrm>
            <a:off x="724865" y="762000"/>
            <a:ext cx="8000937" cy="746358"/>
            <a:chOff x="571531" y="4662845"/>
            <a:chExt cx="8000937" cy="74635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44C8133-7A1D-D540-913F-225BAC6ABCB9}"/>
                </a:ext>
              </a:extLst>
            </p:cNvPr>
            <p:cNvSpPr/>
            <p:nvPr/>
          </p:nvSpPr>
          <p:spPr>
            <a:xfrm>
              <a:off x="571531" y="4662845"/>
              <a:ext cx="8000937" cy="7463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A graph G is </a:t>
              </a:r>
              <a:r>
                <a:rPr lang="en-US" sz="2000" dirty="0">
                  <a:solidFill>
                    <a:srgbClr val="C00000"/>
                  </a:solidFill>
                  <a:latin typeface="Lucida Grande CE"/>
                  <a:cs typeface="Lucida Grande CE"/>
                </a:rPr>
                <a:t>directional </a:t>
              </a: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if there is a partition of the nodes</a:t>
              </a:r>
            </a:p>
            <a:p>
              <a:pPr>
                <a:spcBef>
                  <a:spcPts val="300"/>
                </a:spcBef>
              </a:pP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                such that every fixed point of G is contained in   .  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A9AFE19-537B-9643-B518-FB411A122D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656" y="5084064"/>
              <a:ext cx="1152144" cy="30175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E8F2B90-2DD3-D049-B78A-EBE229AA7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27264" y="5148072"/>
              <a:ext cx="146304" cy="146304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6ED7A8E-33F3-594E-B032-60D61E576187}"/>
              </a:ext>
            </a:extLst>
          </p:cNvPr>
          <p:cNvSpPr/>
          <p:nvPr/>
        </p:nvSpPr>
        <p:spPr>
          <a:xfrm>
            <a:off x="4191000" y="1752600"/>
            <a:ext cx="4572000" cy="18723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228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EFF617-4C73-A445-8F53-77CDCFE3F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801" y="1646420"/>
            <a:ext cx="7691599" cy="50591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F945A12-1FDF-C844-AF48-64D99D7F391F}"/>
              </a:ext>
            </a:extLst>
          </p:cNvPr>
          <p:cNvSpPr/>
          <p:nvPr/>
        </p:nvSpPr>
        <p:spPr>
          <a:xfrm>
            <a:off x="413721" y="3276600"/>
            <a:ext cx="8549757" cy="3385854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FB844F9-1BE4-5849-AFA5-C9DED0450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85645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Directional graphs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7ABAB72-59CA-AE41-B213-9E66FA2A46DC}"/>
              </a:ext>
            </a:extLst>
          </p:cNvPr>
          <p:cNvGrpSpPr/>
          <p:nvPr/>
        </p:nvGrpSpPr>
        <p:grpSpPr>
          <a:xfrm>
            <a:off x="724865" y="762000"/>
            <a:ext cx="8000937" cy="746358"/>
            <a:chOff x="571531" y="4662845"/>
            <a:chExt cx="8000937" cy="74635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708ED15-8FDB-E94F-90A5-4A02BAC39E33}"/>
                </a:ext>
              </a:extLst>
            </p:cNvPr>
            <p:cNvSpPr/>
            <p:nvPr/>
          </p:nvSpPr>
          <p:spPr>
            <a:xfrm>
              <a:off x="571531" y="4662845"/>
              <a:ext cx="8000937" cy="7463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A graph G is </a:t>
              </a:r>
              <a:r>
                <a:rPr lang="en-US" sz="2000" dirty="0">
                  <a:solidFill>
                    <a:srgbClr val="C00000"/>
                  </a:solidFill>
                  <a:latin typeface="Lucida Grande CE"/>
                  <a:cs typeface="Lucida Grande CE"/>
                </a:rPr>
                <a:t>directional </a:t>
              </a: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if there is a partition of the nodes</a:t>
              </a:r>
            </a:p>
            <a:p>
              <a:pPr>
                <a:spcBef>
                  <a:spcPts val="300"/>
                </a:spcBef>
              </a:pP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                such that every fixed point of G is contained in   .  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DF3BB53-85F1-5B48-8095-B79D8870A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656" y="5084064"/>
              <a:ext cx="1152144" cy="30175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68199DD-CAC5-8D42-ACE4-24DCBC1E9D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27264" y="5148072"/>
              <a:ext cx="146304" cy="1463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1776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C646064-A2B0-0042-89D5-B463D3122C20}"/>
              </a:ext>
            </a:extLst>
          </p:cNvPr>
          <p:cNvSpPr txBox="1">
            <a:spLocks/>
          </p:cNvSpPr>
          <p:nvPr/>
        </p:nvSpPr>
        <p:spPr bwMode="auto">
          <a:xfrm>
            <a:off x="0" y="2514600"/>
            <a:ext cx="91440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2800" dirty="0">
                <a:latin typeface="Lucida Grande"/>
                <a:ea typeface="ＭＳ Ｐゴシック" charset="0"/>
                <a:cs typeface="Lucida Grande"/>
              </a:rPr>
              <a:t>Building new core motifs from old</a:t>
            </a:r>
          </a:p>
        </p:txBody>
      </p:sp>
    </p:spTree>
    <p:extLst>
      <p:ext uri="{BB962C8B-B14F-4D97-AF65-F5344CB8AC3E}">
        <p14:creationId xmlns:p14="http://schemas.microsoft.com/office/powerpoint/2010/main" val="12008408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EFF617-4C73-A445-8F53-77CDCFE3F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801" y="1646420"/>
            <a:ext cx="7691599" cy="50591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88A28D4-DB89-784F-A5AE-F3A6D2DFB4EF}"/>
              </a:ext>
            </a:extLst>
          </p:cNvPr>
          <p:cNvSpPr/>
          <p:nvPr/>
        </p:nvSpPr>
        <p:spPr>
          <a:xfrm>
            <a:off x="413721" y="4572000"/>
            <a:ext cx="8425479" cy="20574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BBD9C75-C7C1-EE49-9A5D-C4E81290B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85645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Directional graphs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58D8468-D37B-E84B-8A0D-D514BC45E57F}"/>
              </a:ext>
            </a:extLst>
          </p:cNvPr>
          <p:cNvGrpSpPr/>
          <p:nvPr/>
        </p:nvGrpSpPr>
        <p:grpSpPr>
          <a:xfrm>
            <a:off x="724865" y="762000"/>
            <a:ext cx="8000937" cy="746358"/>
            <a:chOff x="571531" y="4662845"/>
            <a:chExt cx="8000937" cy="74635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A514B92-54BD-D042-A304-B5D5CCF676AC}"/>
                </a:ext>
              </a:extLst>
            </p:cNvPr>
            <p:cNvSpPr/>
            <p:nvPr/>
          </p:nvSpPr>
          <p:spPr>
            <a:xfrm>
              <a:off x="571531" y="4662845"/>
              <a:ext cx="8000937" cy="7463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A graph G is </a:t>
              </a:r>
              <a:r>
                <a:rPr lang="en-US" sz="2000" dirty="0">
                  <a:solidFill>
                    <a:srgbClr val="C00000"/>
                  </a:solidFill>
                  <a:latin typeface="Lucida Grande CE"/>
                  <a:cs typeface="Lucida Grande CE"/>
                </a:rPr>
                <a:t>directional </a:t>
              </a: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if there is a partition of the nodes</a:t>
              </a:r>
            </a:p>
            <a:p>
              <a:pPr>
                <a:spcBef>
                  <a:spcPts val="300"/>
                </a:spcBef>
              </a:pP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                such that every fixed point of G is contained in   .  </a:t>
              </a: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F7B02927-A143-6E47-A14B-83E00C974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656" y="5084064"/>
              <a:ext cx="1152144" cy="301752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92390E1-C222-C542-988D-93AEFF5C6B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27264" y="5148072"/>
              <a:ext cx="146304" cy="1463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8891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EFF617-4C73-A445-8F53-77CDCFE3F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801" y="1646420"/>
            <a:ext cx="7691599" cy="505918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A86F03C-2991-4640-96E8-79497407F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85645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Directional graphs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EEA94E4-7B5F-A942-B819-2F9960CA645D}"/>
              </a:ext>
            </a:extLst>
          </p:cNvPr>
          <p:cNvGrpSpPr/>
          <p:nvPr/>
        </p:nvGrpSpPr>
        <p:grpSpPr>
          <a:xfrm>
            <a:off x="724865" y="762000"/>
            <a:ext cx="8000937" cy="746358"/>
            <a:chOff x="571531" y="4662845"/>
            <a:chExt cx="8000937" cy="74635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D99234D-CA60-5748-A400-BB8E497FDB52}"/>
                </a:ext>
              </a:extLst>
            </p:cNvPr>
            <p:cNvSpPr/>
            <p:nvPr/>
          </p:nvSpPr>
          <p:spPr>
            <a:xfrm>
              <a:off x="571531" y="4662845"/>
              <a:ext cx="8000937" cy="7463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300"/>
                </a:spcBef>
              </a:pP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A graph G is </a:t>
              </a:r>
              <a:r>
                <a:rPr lang="en-US" sz="2000" dirty="0">
                  <a:solidFill>
                    <a:srgbClr val="C00000"/>
                  </a:solidFill>
                  <a:latin typeface="Lucida Grande CE"/>
                  <a:cs typeface="Lucida Grande CE"/>
                </a:rPr>
                <a:t>directional </a:t>
              </a: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if there is a partition of the nodes</a:t>
              </a:r>
            </a:p>
            <a:p>
              <a:pPr>
                <a:spcBef>
                  <a:spcPts val="300"/>
                </a:spcBef>
              </a:pP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                such that every fixed point of G is contained in   .  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6BE23F5-10BA-BA4A-8FCC-FF98349EB7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6656" y="5084064"/>
              <a:ext cx="1152144" cy="30175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4C0DF84-0A6D-5C4A-AEFE-D150BDF55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27264" y="5148072"/>
              <a:ext cx="146304" cy="146304"/>
            </a:xfrm>
            <a:prstGeom prst="rect">
              <a:avLst/>
            </a:prstGeom>
          </p:spPr>
        </p:pic>
      </p:grp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69E6793-CBF7-0346-A3C8-B940EF86F0AC}"/>
              </a:ext>
            </a:extLst>
          </p:cNvPr>
          <p:cNvSpPr/>
          <p:nvPr/>
        </p:nvSpPr>
        <p:spPr>
          <a:xfrm>
            <a:off x="2377440" y="5102352"/>
            <a:ext cx="1655064" cy="1447800"/>
          </a:xfrm>
          <a:prstGeom prst="roundRect">
            <a:avLst/>
          </a:prstGeom>
          <a:noFill/>
          <a:ln w="15875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ucida Grande CE"/>
              <a:cs typeface="Lucida Grande CE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841AA06-6797-3A4E-BBC8-AEAB8ACBD9C2}"/>
              </a:ext>
            </a:extLst>
          </p:cNvPr>
          <p:cNvSpPr/>
          <p:nvPr/>
        </p:nvSpPr>
        <p:spPr>
          <a:xfrm>
            <a:off x="3962400" y="1856232"/>
            <a:ext cx="1676400" cy="1389888"/>
          </a:xfrm>
          <a:prstGeom prst="roundRect">
            <a:avLst/>
          </a:prstGeom>
          <a:noFill/>
          <a:ln w="15875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ucida Grande CE"/>
              <a:cs typeface="Lucida Grande CE"/>
            </a:endParaRPr>
          </a:p>
        </p:txBody>
      </p:sp>
    </p:spTree>
    <p:extLst>
      <p:ext uri="{BB962C8B-B14F-4D97-AF65-F5344CB8AC3E}">
        <p14:creationId xmlns:p14="http://schemas.microsoft.com/office/powerpoint/2010/main" val="38652397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AAC78F8-AF95-AB45-9A3C-A284013FC1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857" r="-112"/>
          <a:stretch/>
        </p:blipFill>
        <p:spPr>
          <a:xfrm>
            <a:off x="-76200" y="1600200"/>
            <a:ext cx="9208168" cy="42672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CFEFF94-5F77-ED43-B14A-19FDDA9A6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332" y="228600"/>
            <a:ext cx="8001000" cy="685800"/>
          </a:xfrm>
        </p:spPr>
        <p:txBody>
          <a:bodyPr/>
          <a:lstStyle/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Chaining together directional graphs produces </a:t>
            </a:r>
            <a:b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</a:br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networks that generate sequences </a:t>
            </a:r>
          </a:p>
        </p:txBody>
      </p:sp>
    </p:spTree>
    <p:extLst>
      <p:ext uri="{BB962C8B-B14F-4D97-AF65-F5344CB8AC3E}">
        <p14:creationId xmlns:p14="http://schemas.microsoft.com/office/powerpoint/2010/main" val="38090556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68154F9-546F-3C4C-B24C-BF778285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85645"/>
            <a:ext cx="7810500" cy="685800"/>
          </a:xfrm>
        </p:spPr>
        <p:txBody>
          <a:bodyPr/>
          <a:lstStyle/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Directional cycles have cyclic fixed point supports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CE4C800-36D1-734A-A95A-E36777D185D6}"/>
              </a:ext>
            </a:extLst>
          </p:cNvPr>
          <p:cNvGrpSpPr/>
          <p:nvPr/>
        </p:nvGrpSpPr>
        <p:grpSpPr>
          <a:xfrm>
            <a:off x="533400" y="914400"/>
            <a:ext cx="8229569" cy="1134926"/>
            <a:chOff x="609600" y="1143000"/>
            <a:chExt cx="8229569" cy="113492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CED4246-1AED-A147-A999-C0CB594E4CF1}"/>
                </a:ext>
              </a:extLst>
            </p:cNvPr>
            <p:cNvSpPr/>
            <p:nvPr/>
          </p:nvSpPr>
          <p:spPr>
            <a:xfrm>
              <a:off x="609600" y="1143000"/>
              <a:ext cx="8229569" cy="11349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 u="sng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Theorem</a:t>
              </a: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. If G is a </a:t>
              </a:r>
              <a:r>
                <a:rPr lang="en-US" sz="2000" dirty="0">
                  <a:solidFill>
                    <a:srgbClr val="C00000"/>
                  </a:solidFill>
                  <a:latin typeface="Lucida Grande CE"/>
                  <a:cs typeface="Lucida Grande CE"/>
                </a:rPr>
                <a:t>directional cycle </a:t>
              </a: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with directional graphs </a:t>
              </a:r>
            </a:p>
            <a:p>
              <a:pPr>
                <a:lnSpc>
                  <a:spcPts val="2800"/>
                </a:lnSpc>
              </a:pP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G</a:t>
              </a:r>
              <a:r>
                <a:rPr lang="en-US" sz="2000" baseline="-25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1</a:t>
              </a: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, … , G</a:t>
              </a:r>
              <a:r>
                <a:rPr lang="en-US" sz="2000" baseline="-25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m</a:t>
              </a: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, then every fixed point support </a:t>
              </a:r>
              <a:r>
                <a:rPr lang="en-US" sz="2000" dirty="0">
                  <a:solidFill>
                    <a:srgbClr val="C00000"/>
                  </a:solidFill>
                  <a:latin typeface="Lucida Grande CE"/>
                  <a:cs typeface="Lucida Grande CE"/>
                </a:rPr>
                <a:t>contains an undirected cycle </a:t>
              </a:r>
              <a:r>
                <a:rPr lang="en-US" sz="2000" dirty="0">
                  <a:solidFill>
                    <a:srgbClr val="000000"/>
                  </a:solidFill>
                  <a:latin typeface="Lucida Grande CE"/>
                  <a:cs typeface="Lucida Grande CE"/>
                </a:rPr>
                <a:t>that hits each     in cyclic order.</a:t>
              </a: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1F4E8A0-5939-CB41-837D-FD01B0A56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2000" y="2029968"/>
              <a:ext cx="196948" cy="182880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FA870153-909E-AC4F-9A38-623E4C91A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514600"/>
            <a:ext cx="3810000" cy="344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212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5988B2-339B-0043-9B62-D310EAE6A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48" y="3923871"/>
            <a:ext cx="2512596" cy="301752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68154F9-546F-3C4C-B24C-BF778285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85645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When do variations on cyclic unions </a:t>
            </a:r>
            <a:b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</a:br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yield similar cyclic attractors?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93F3E-DEB9-394B-BD14-04EC4F6CB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952" y="914400"/>
            <a:ext cx="2512596" cy="3017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C4844D-CBE1-214F-AB08-D855305389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3923871"/>
            <a:ext cx="2512596" cy="30175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B51920-32C4-DE47-A17F-A6AC3149B0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200" y="914400"/>
            <a:ext cx="2512596" cy="301752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C19DEA3C-D459-6D45-A886-A2A4E995F15D}"/>
              </a:ext>
            </a:extLst>
          </p:cNvPr>
          <p:cNvSpPr txBox="1">
            <a:spLocks noChangeAspect="1"/>
          </p:cNvSpPr>
          <p:nvPr/>
        </p:nvSpPr>
        <p:spPr bwMode="auto">
          <a:xfrm>
            <a:off x="6934200" y="1524000"/>
            <a:ext cx="2209800" cy="512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algn="l"/>
            <a:r>
              <a:rPr lang="en-US" sz="13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minus the 4 </a:t>
            </a:r>
            <a:r>
              <a:rPr lang="en-US" sz="13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  <a:sym typeface="Wingdings" pitchFamily="2" charset="2"/>
              </a:rPr>
              <a:t> 5 edge</a:t>
            </a:r>
            <a:endParaRPr lang="en-US" sz="1300" dirty="0">
              <a:latin typeface="Lucida Grande" panose="020B0600040502020204" pitchFamily="34" charset="0"/>
              <a:ea typeface="ＭＳ Ｐゴシック" charset="0"/>
              <a:cs typeface="Lucida Grande" panose="020B06000405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9D9F815-38C2-7E41-AC92-99B4B0FE8E86}"/>
              </a:ext>
            </a:extLst>
          </p:cNvPr>
          <p:cNvSpPr txBox="1">
            <a:spLocks noChangeAspect="1"/>
          </p:cNvSpPr>
          <p:nvPr/>
        </p:nvSpPr>
        <p:spPr bwMode="auto">
          <a:xfrm>
            <a:off x="152400" y="4572000"/>
            <a:ext cx="2209800" cy="512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algn="l"/>
            <a:r>
              <a:rPr lang="en-US" sz="13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minus the 4 </a:t>
            </a:r>
            <a:r>
              <a:rPr lang="en-US" sz="13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  <a:sym typeface="Wingdings" pitchFamily="2" charset="2"/>
              </a:rPr>
              <a:t> 5 edge</a:t>
            </a:r>
          </a:p>
          <a:p>
            <a:pPr algn="l"/>
            <a:r>
              <a:rPr lang="en-US" sz="13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  <a:sym typeface="Wingdings" pitchFamily="2" charset="2"/>
              </a:rPr>
              <a:t>plus the 4  1 edge</a:t>
            </a:r>
            <a:endParaRPr lang="en-US" sz="1300" dirty="0">
              <a:latin typeface="Lucida Grande" panose="020B0600040502020204" pitchFamily="34" charset="0"/>
              <a:ea typeface="ＭＳ Ｐゴシック" charset="0"/>
              <a:cs typeface="Lucida Grande" panose="020B06000405020202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B47282F-39C5-1D4D-96C6-7831A4500742}"/>
              </a:ext>
            </a:extLst>
          </p:cNvPr>
          <p:cNvSpPr txBox="1">
            <a:spLocks noChangeAspect="1"/>
          </p:cNvSpPr>
          <p:nvPr/>
        </p:nvSpPr>
        <p:spPr bwMode="auto">
          <a:xfrm>
            <a:off x="7048500" y="4572000"/>
            <a:ext cx="2019300" cy="512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algn="l"/>
            <a:r>
              <a:rPr lang="en-US" sz="13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minus the 4 </a:t>
            </a:r>
            <a:r>
              <a:rPr lang="en-US" sz="13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  <a:sym typeface="Wingdings" pitchFamily="2" charset="2"/>
              </a:rPr>
              <a:t> 5 and the 3  5 edges</a:t>
            </a:r>
            <a:endParaRPr lang="en-US" sz="1300" dirty="0">
              <a:latin typeface="Lucida Grande" panose="020B0600040502020204" pitchFamily="34" charset="0"/>
              <a:ea typeface="ＭＳ Ｐゴシック" charset="0"/>
              <a:cs typeface="Lucida Grande" panose="020B0600040502020204" pitchFamily="3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A29E891-5855-2447-916F-9867FD27D04B}"/>
              </a:ext>
            </a:extLst>
          </p:cNvPr>
          <p:cNvSpPr txBox="1">
            <a:spLocks noChangeAspect="1"/>
          </p:cNvSpPr>
          <p:nvPr/>
        </p:nvSpPr>
        <p:spPr bwMode="auto">
          <a:xfrm>
            <a:off x="5181600" y="4059397"/>
            <a:ext cx="1746089" cy="512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algn="l"/>
            <a:r>
              <a:rPr lang="en-US" sz="1800" b="1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**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8547B19-891C-3341-A3E5-CDB4A644CB3B}"/>
              </a:ext>
            </a:extLst>
          </p:cNvPr>
          <p:cNvSpPr txBox="1">
            <a:spLocks noChangeAspect="1"/>
          </p:cNvSpPr>
          <p:nvPr/>
        </p:nvSpPr>
        <p:spPr bwMode="auto">
          <a:xfrm>
            <a:off x="838200" y="1439512"/>
            <a:ext cx="1143000" cy="512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algn="l"/>
            <a:r>
              <a:rPr lang="en-US" sz="13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cyclic union</a:t>
            </a:r>
          </a:p>
        </p:txBody>
      </p:sp>
    </p:spTree>
    <p:extLst>
      <p:ext uri="{BB962C8B-B14F-4D97-AF65-F5344CB8AC3E}">
        <p14:creationId xmlns:p14="http://schemas.microsoft.com/office/powerpoint/2010/main" val="1016822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58A20716-BC13-1841-90CF-E52777FEA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48" y="3923871"/>
            <a:ext cx="2512596" cy="301752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68154F9-546F-3C4C-B24C-BF778285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85645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When do variations on cyclic unions </a:t>
            </a:r>
            <a:b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</a:br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yield similar cyclic attractors?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693F3E-DEB9-394B-BD14-04EC4F6CB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952" y="914400"/>
            <a:ext cx="2512596" cy="30175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B51920-32C4-DE47-A17F-A6AC3149B0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0" y="914400"/>
            <a:ext cx="2512596" cy="301752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8084C66-CC77-1449-832B-4A1FA1AF94EF}"/>
              </a:ext>
            </a:extLst>
          </p:cNvPr>
          <p:cNvSpPr/>
          <p:nvPr/>
        </p:nvSpPr>
        <p:spPr>
          <a:xfrm>
            <a:off x="1664452" y="827531"/>
            <a:ext cx="3163302" cy="16965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3E38570-8745-A04D-ADA7-CF1DF3999F6F}"/>
              </a:ext>
            </a:extLst>
          </p:cNvPr>
          <p:cNvSpPr/>
          <p:nvPr/>
        </p:nvSpPr>
        <p:spPr>
          <a:xfrm>
            <a:off x="4681780" y="827531"/>
            <a:ext cx="3163302" cy="16965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52329C-7A74-514A-A6F4-9642327BA3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0420" y="771445"/>
            <a:ext cx="2014780" cy="18288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85D60C2-122A-5F48-97F0-11B166772E63}"/>
              </a:ext>
            </a:extLst>
          </p:cNvPr>
          <p:cNvSpPr/>
          <p:nvPr/>
        </p:nvSpPr>
        <p:spPr>
          <a:xfrm>
            <a:off x="1524000" y="3836186"/>
            <a:ext cx="3163302" cy="16965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7A560B-81FF-A040-8FF0-A9C9828D14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7806" y="838263"/>
            <a:ext cx="2014780" cy="182880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8EAF4C4F-9CFD-8949-9F48-0C6F14541FD8}"/>
              </a:ext>
            </a:extLst>
          </p:cNvPr>
          <p:cNvSpPr txBox="1">
            <a:spLocks noChangeAspect="1"/>
          </p:cNvSpPr>
          <p:nvPr/>
        </p:nvSpPr>
        <p:spPr bwMode="auto">
          <a:xfrm>
            <a:off x="0" y="1447800"/>
            <a:ext cx="2083695" cy="575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algn="l"/>
            <a:r>
              <a:rPr lang="en-US" sz="15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Every cyclic union is a directional cycle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D6D440B-1345-E84A-BCCE-BF8C0C22F227}"/>
              </a:ext>
            </a:extLst>
          </p:cNvPr>
          <p:cNvGrpSpPr/>
          <p:nvPr/>
        </p:nvGrpSpPr>
        <p:grpSpPr>
          <a:xfrm>
            <a:off x="4953000" y="3931920"/>
            <a:ext cx="2512596" cy="3017520"/>
            <a:chOff x="4953000" y="3931920"/>
            <a:chExt cx="2512596" cy="301752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EC4844D-CBE1-214F-AB08-D85530538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53000" y="3931920"/>
              <a:ext cx="2512596" cy="3017520"/>
            </a:xfrm>
            <a:prstGeom prst="rect">
              <a:avLst/>
            </a:prstGeom>
          </p:spPr>
        </p:pic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0E18DADA-5C4F-594F-A1AF-5E23A426F0ED}"/>
                </a:ext>
              </a:extLst>
            </p:cNvPr>
            <p:cNvSpPr txBox="1">
              <a:spLocks noChangeAspect="1"/>
            </p:cNvSpPr>
            <p:nvPr/>
          </p:nvSpPr>
          <p:spPr bwMode="auto">
            <a:xfrm>
              <a:off x="5181600" y="4059397"/>
              <a:ext cx="1746089" cy="5126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>
              <a:lvl1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kern="1200">
                  <a:solidFill>
                    <a:schemeClr val="tx1"/>
                  </a:solidFill>
                  <a:latin typeface="+mj-lt"/>
                  <a:ea typeface="ＭＳ Ｐゴシック" charset="-128"/>
                  <a:cs typeface="ＭＳ Ｐゴシック" charset="-128"/>
                </a:defRPr>
              </a:lvl1pPr>
              <a:lvl2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</a:defRPr>
              </a:lvl2pPr>
              <a:lvl3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</a:defRPr>
              </a:lvl3pPr>
              <a:lvl4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</a:defRPr>
              </a:lvl4pPr>
              <a:lvl5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</a:defRPr>
              </a:lvl5pPr>
              <a:lvl6pPr marL="4572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</a:defRPr>
              </a:lvl6pPr>
              <a:lvl7pPr marL="9144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</a:defRPr>
              </a:lvl7pPr>
              <a:lvl8pPr marL="13716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</a:defRPr>
              </a:lvl8pPr>
              <a:lvl9pPr marL="18288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charset="0"/>
                  <a:ea typeface="ＭＳ Ｐゴシック" charset="-128"/>
                  <a:cs typeface="ＭＳ Ｐゴシック" charset="-128"/>
                </a:defRPr>
              </a:lvl9pPr>
            </a:lstStyle>
            <a:p>
              <a:pPr algn="l"/>
              <a:r>
                <a:rPr lang="en-US" sz="1800" b="1" dirty="0">
                  <a:latin typeface="Lucida Grande" panose="020B0600040502020204" pitchFamily="34" charset="0"/>
                  <a:ea typeface="ＭＳ Ｐゴシック" charset="0"/>
                  <a:cs typeface="Lucida Grande" panose="020B0600040502020204" pitchFamily="34" charset="0"/>
                </a:rPr>
                <a:t>**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564511B-6EBA-E84E-9899-62937C024E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37806" y="3810000"/>
            <a:ext cx="2014780" cy="1828800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88C85757-3E12-F94B-B808-2B9058B9FA0C}"/>
              </a:ext>
            </a:extLst>
          </p:cNvPr>
          <p:cNvSpPr txBox="1">
            <a:spLocks noChangeAspect="1"/>
          </p:cNvSpPr>
          <p:nvPr/>
        </p:nvSpPr>
        <p:spPr bwMode="auto">
          <a:xfrm>
            <a:off x="6934200" y="4411980"/>
            <a:ext cx="223620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algn="l"/>
            <a:r>
              <a:rPr lang="en-US" sz="15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NOT a directional cycle for this partition of the nodes</a:t>
            </a:r>
          </a:p>
        </p:txBody>
      </p:sp>
    </p:spTree>
    <p:extLst>
      <p:ext uri="{BB962C8B-B14F-4D97-AF65-F5344CB8AC3E}">
        <p14:creationId xmlns:p14="http://schemas.microsoft.com/office/powerpoint/2010/main" val="3064845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C646064-A2B0-0042-89D5-B463D3122C20}"/>
              </a:ext>
            </a:extLst>
          </p:cNvPr>
          <p:cNvSpPr txBox="1">
            <a:spLocks/>
          </p:cNvSpPr>
          <p:nvPr/>
        </p:nvSpPr>
        <p:spPr bwMode="auto">
          <a:xfrm>
            <a:off x="0" y="2514600"/>
            <a:ext cx="91440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8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Effect of Graph Symmetry on Attractors</a:t>
            </a:r>
          </a:p>
        </p:txBody>
      </p:sp>
    </p:spTree>
    <p:extLst>
      <p:ext uri="{BB962C8B-B14F-4D97-AF65-F5344CB8AC3E}">
        <p14:creationId xmlns:p14="http://schemas.microsoft.com/office/powerpoint/2010/main" val="21920745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1E67E09-3A2D-7745-BEF9-6140B1B2D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"/>
            <a:ext cx="7696200" cy="685800"/>
          </a:xfrm>
        </p:spPr>
        <p:txBody>
          <a:bodyPr/>
          <a:lstStyle/>
          <a:p>
            <a: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Symmetries in the graph induce </a:t>
            </a:r>
            <a:b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</a:br>
            <a: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symmetries in the space of attractors</a:t>
            </a:r>
            <a:endParaRPr lang="en-US" sz="2400" dirty="0">
              <a:latin typeface="Chalkboard" panose="03050602040202020205" pitchFamily="66" charset="77"/>
              <a:ea typeface="ＭＳ Ｐゴシック" charset="0"/>
              <a:cs typeface="Lucida Grande C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F03903-B936-0946-8E37-62F03ED6B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" y="1206500"/>
            <a:ext cx="88265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4069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1E67E09-3A2D-7745-BEF9-6140B1B2D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"/>
            <a:ext cx="7696200" cy="685800"/>
          </a:xfrm>
        </p:spPr>
        <p:txBody>
          <a:bodyPr/>
          <a:lstStyle/>
          <a:p>
            <a: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Order of components in cyclic union modulates effect of graph symmetries</a:t>
            </a:r>
            <a:endParaRPr lang="en-US" sz="2400" dirty="0">
              <a:latin typeface="Chalkboard" panose="03050602040202020205" pitchFamily="66" charset="77"/>
              <a:ea typeface="ＭＳ Ｐゴシック" charset="0"/>
              <a:cs typeface="Lucida Grande C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70E9FB-54CD-6B45-8E45-172FF84DA9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2133600" y="1371600"/>
            <a:ext cx="5264437" cy="2011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86BB9E-882F-D246-930D-AFBDA6ECCB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632"/>
          <a:stretch/>
        </p:blipFill>
        <p:spPr>
          <a:xfrm>
            <a:off x="2057400" y="3886199"/>
            <a:ext cx="5410200" cy="209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141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1E67E09-3A2D-7745-BEF9-6140B1B2D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"/>
            <a:ext cx="7696200" cy="685800"/>
          </a:xfrm>
        </p:spPr>
        <p:txBody>
          <a:bodyPr/>
          <a:lstStyle/>
          <a:p>
            <a: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Symmetries can yield spurious attractors </a:t>
            </a:r>
            <a:b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</a:br>
            <a: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beyond the Rule of Thumb</a:t>
            </a:r>
            <a:endParaRPr lang="en-US" sz="2400" dirty="0">
              <a:latin typeface="Chalkboard" panose="03050602040202020205" pitchFamily="66" charset="77"/>
              <a:ea typeface="ＭＳ Ｐゴシック" charset="0"/>
              <a:cs typeface="Lucida Grande CE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7A6D75-DF4D-BA4C-9FBE-2351C9D71F63}"/>
              </a:ext>
            </a:extLst>
          </p:cNvPr>
          <p:cNvGrpSpPr>
            <a:grpSpLocks noChangeAspect="1"/>
          </p:cNvGrpSpPr>
          <p:nvPr/>
        </p:nvGrpSpPr>
        <p:grpSpPr>
          <a:xfrm>
            <a:off x="2438400" y="838200"/>
            <a:ext cx="3991603" cy="2743200"/>
            <a:chOff x="2780615" y="1104900"/>
            <a:chExt cx="3658969" cy="25146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EE2282F-D21A-0D46-80C8-95BAB5C329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684"/>
            <a:stretch/>
          </p:blipFill>
          <p:spPr>
            <a:xfrm>
              <a:off x="2780615" y="1104900"/>
              <a:ext cx="3658969" cy="25146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AF27B14-AF13-1045-9E3F-63629768377F}"/>
                </a:ext>
              </a:extLst>
            </p:cNvPr>
            <p:cNvSpPr/>
            <p:nvPr/>
          </p:nvSpPr>
          <p:spPr>
            <a:xfrm>
              <a:off x="2780615" y="1104900"/>
              <a:ext cx="495985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3492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1BF6D2-D68F-3647-8FAA-FFAF6EA04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2800"/>
            <a:ext cx="9144000" cy="85785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68154F9-546F-3C4C-B24C-BF778285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200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Cyclic unions theorem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8E733F-6031-9C44-8D13-F1D34AAE3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080673"/>
            <a:ext cx="4191000" cy="158231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DD229EE-8710-5146-8A28-91D8057B5BBC}"/>
              </a:ext>
            </a:extLst>
          </p:cNvPr>
          <p:cNvSpPr/>
          <p:nvPr/>
        </p:nvSpPr>
        <p:spPr>
          <a:xfrm>
            <a:off x="2454442" y="992554"/>
            <a:ext cx="2133600" cy="1752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0A3F517-B6ED-C84E-8F18-65D93D05E1A1}"/>
              </a:ext>
            </a:extLst>
          </p:cNvPr>
          <p:cNvGrpSpPr/>
          <p:nvPr/>
        </p:nvGrpSpPr>
        <p:grpSpPr>
          <a:xfrm>
            <a:off x="1752600" y="798146"/>
            <a:ext cx="2368216" cy="2021254"/>
            <a:chOff x="1746584" y="723900"/>
            <a:chExt cx="2368216" cy="202125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4E1E6F5-1020-2244-94FD-7B7C930F62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05000" y="762000"/>
              <a:ext cx="2209800" cy="1983154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E18514E-9005-2B45-BF3C-472D6AA1F45F}"/>
                </a:ext>
              </a:extLst>
            </p:cNvPr>
            <p:cNvSpPr/>
            <p:nvPr/>
          </p:nvSpPr>
          <p:spPr>
            <a:xfrm>
              <a:off x="1746584" y="723900"/>
              <a:ext cx="593558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06069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1E67E09-3A2D-7745-BEF9-6140B1B2D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"/>
            <a:ext cx="7696200" cy="685800"/>
          </a:xfrm>
        </p:spPr>
        <p:txBody>
          <a:bodyPr/>
          <a:lstStyle/>
          <a:p>
            <a: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Symmetries can yield spurious attractors </a:t>
            </a:r>
            <a:b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</a:br>
            <a: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beyond the Rule of Thumb</a:t>
            </a:r>
            <a:endParaRPr lang="en-US" sz="2400" dirty="0">
              <a:latin typeface="Chalkboard" panose="03050602040202020205" pitchFamily="66" charset="77"/>
              <a:ea typeface="ＭＳ Ｐゴシック" charset="0"/>
              <a:cs typeface="Lucida Grande CE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719D5E-A93E-1445-B9C2-2F62E2141DAB}"/>
              </a:ext>
            </a:extLst>
          </p:cNvPr>
          <p:cNvSpPr/>
          <p:nvPr/>
        </p:nvSpPr>
        <p:spPr>
          <a:xfrm>
            <a:off x="2780615" y="1104900"/>
            <a:ext cx="495985" cy="419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193C66-EF99-DD45-AA72-1B2086B25D4D}"/>
              </a:ext>
            </a:extLst>
          </p:cNvPr>
          <p:cNvGrpSpPr>
            <a:grpSpLocks noChangeAspect="1"/>
          </p:cNvGrpSpPr>
          <p:nvPr/>
        </p:nvGrpSpPr>
        <p:grpSpPr>
          <a:xfrm>
            <a:off x="1905000" y="3962400"/>
            <a:ext cx="5238513" cy="2743200"/>
            <a:chOff x="2284630" y="3962400"/>
            <a:chExt cx="4801970" cy="25146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48889114-F442-4A4B-B30C-9A2FEB5894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4118"/>
            <a:stretch/>
          </p:blipFill>
          <p:spPr>
            <a:xfrm>
              <a:off x="2366078" y="3962400"/>
              <a:ext cx="4720522" cy="2514600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24A8FF2-7E19-D540-89E6-C5AB000A7499}"/>
                </a:ext>
              </a:extLst>
            </p:cNvPr>
            <p:cNvSpPr/>
            <p:nvPr/>
          </p:nvSpPr>
          <p:spPr>
            <a:xfrm>
              <a:off x="2284630" y="3962400"/>
              <a:ext cx="495985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C1BE280-2233-B24D-BE31-5FFF5233A576}"/>
              </a:ext>
            </a:extLst>
          </p:cNvPr>
          <p:cNvGrpSpPr>
            <a:grpSpLocks noChangeAspect="1"/>
          </p:cNvGrpSpPr>
          <p:nvPr/>
        </p:nvGrpSpPr>
        <p:grpSpPr>
          <a:xfrm>
            <a:off x="2438400" y="838200"/>
            <a:ext cx="3991603" cy="2743200"/>
            <a:chOff x="2780615" y="1104900"/>
            <a:chExt cx="3658969" cy="251460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A8B4CA1-8DB9-A640-B9AE-26E9107779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684"/>
            <a:stretch/>
          </p:blipFill>
          <p:spPr>
            <a:xfrm>
              <a:off x="2780615" y="1104900"/>
              <a:ext cx="3658969" cy="251460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2877B0B-06AD-A048-A4F3-2ACC6AC39B7E}"/>
                </a:ext>
              </a:extLst>
            </p:cNvPr>
            <p:cNvSpPr/>
            <p:nvPr/>
          </p:nvSpPr>
          <p:spPr>
            <a:xfrm>
              <a:off x="2780615" y="1104900"/>
              <a:ext cx="495985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596243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1E67E09-3A2D-7745-BEF9-6140B1B2D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"/>
            <a:ext cx="7696200" cy="685800"/>
          </a:xfrm>
        </p:spPr>
        <p:txBody>
          <a:bodyPr/>
          <a:lstStyle/>
          <a:p>
            <a: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Symmetries can yield spurious attractors </a:t>
            </a:r>
            <a:b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</a:br>
            <a: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beyond the Rule of Thumb</a:t>
            </a:r>
            <a:endParaRPr lang="en-US" sz="2400" dirty="0">
              <a:latin typeface="Chalkboard" panose="03050602040202020205" pitchFamily="66" charset="77"/>
              <a:ea typeface="ＭＳ Ｐゴシック" charset="0"/>
              <a:cs typeface="Lucida Grande CE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719D5E-A93E-1445-B9C2-2F62E2141DAB}"/>
              </a:ext>
            </a:extLst>
          </p:cNvPr>
          <p:cNvSpPr/>
          <p:nvPr/>
        </p:nvSpPr>
        <p:spPr>
          <a:xfrm>
            <a:off x="2780615" y="1104900"/>
            <a:ext cx="495985" cy="419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A6CF7B-5327-994F-AC29-734B43CB3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3774118"/>
            <a:ext cx="8039100" cy="95361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1AA411D-0E1C-6040-B9A1-4EEEFC9A9F26}"/>
              </a:ext>
            </a:extLst>
          </p:cNvPr>
          <p:cNvGrpSpPr>
            <a:grpSpLocks noChangeAspect="1"/>
          </p:cNvGrpSpPr>
          <p:nvPr/>
        </p:nvGrpSpPr>
        <p:grpSpPr>
          <a:xfrm>
            <a:off x="483664" y="1162050"/>
            <a:ext cx="3326336" cy="2286000"/>
            <a:chOff x="2780615" y="1104900"/>
            <a:chExt cx="3658969" cy="251460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D1FAD9A-844E-9D4D-A437-683105D437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6684"/>
            <a:stretch/>
          </p:blipFill>
          <p:spPr>
            <a:xfrm>
              <a:off x="2780615" y="1104900"/>
              <a:ext cx="3658969" cy="251460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29DA8E7-A529-FF42-835E-532B0075C3E8}"/>
                </a:ext>
              </a:extLst>
            </p:cNvPr>
            <p:cNvSpPr/>
            <p:nvPr/>
          </p:nvSpPr>
          <p:spPr>
            <a:xfrm>
              <a:off x="2780615" y="1104900"/>
              <a:ext cx="495985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B8236303-BE72-3D43-BBC3-630026798E74}"/>
              </a:ext>
            </a:extLst>
          </p:cNvPr>
          <p:cNvSpPr/>
          <p:nvPr/>
        </p:nvSpPr>
        <p:spPr>
          <a:xfrm>
            <a:off x="2329719" y="3238500"/>
            <a:ext cx="450896" cy="38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B5419AC-E59E-2F40-9266-0DAC40407730}"/>
              </a:ext>
            </a:extLst>
          </p:cNvPr>
          <p:cNvGrpSpPr/>
          <p:nvPr/>
        </p:nvGrpSpPr>
        <p:grpSpPr>
          <a:xfrm>
            <a:off x="3886200" y="1140782"/>
            <a:ext cx="4854380" cy="2307268"/>
            <a:chOff x="4191000" y="1140782"/>
            <a:chExt cx="4854380" cy="230726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2193C66-EF99-DD45-AA72-1B2086B25D4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191000" y="1162050"/>
              <a:ext cx="4854380" cy="2286000"/>
              <a:chOff x="2284630" y="3333750"/>
              <a:chExt cx="4449848" cy="2095500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48889114-F442-4A4B-B30C-9A2FEB5894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r="44118"/>
              <a:stretch/>
            </p:blipFill>
            <p:spPr>
              <a:xfrm>
                <a:off x="2800710" y="3333750"/>
                <a:ext cx="3933768" cy="2095500"/>
              </a:xfrm>
              <a:prstGeom prst="rect">
                <a:avLst/>
              </a:prstGeom>
            </p:spPr>
          </p:pic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24A8FF2-7E19-D540-89E6-C5AB000A7499}"/>
                  </a:ext>
                </a:extLst>
              </p:cNvPr>
              <p:cNvSpPr/>
              <p:nvPr/>
            </p:nvSpPr>
            <p:spPr>
              <a:xfrm>
                <a:off x="2284630" y="3962400"/>
                <a:ext cx="495985" cy="4191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09DCC72-DBF6-B746-B80B-6BE21F451FF5}"/>
                </a:ext>
              </a:extLst>
            </p:cNvPr>
            <p:cNvSpPr/>
            <p:nvPr/>
          </p:nvSpPr>
          <p:spPr>
            <a:xfrm>
              <a:off x="4682657" y="1140782"/>
              <a:ext cx="450896" cy="381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21612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6953EB-C5E7-6C44-AE10-7C2279DA0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" y="2641600"/>
            <a:ext cx="8242300" cy="15748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A3D9CDE-2F34-9644-BB99-C37BB366E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52400"/>
            <a:ext cx="7696200" cy="685800"/>
          </a:xfrm>
        </p:spPr>
        <p:txBody>
          <a:bodyPr/>
          <a:lstStyle/>
          <a:p>
            <a:r>
              <a:rPr lang="en-US" sz="2800" dirty="0">
                <a:latin typeface="Chalkboard" charset="0"/>
                <a:ea typeface="ＭＳ Ｐゴシック" charset="0"/>
                <a:cs typeface="Chalkboard" charset="0"/>
              </a:rPr>
              <a:t>Order in a cyclic union matters!</a:t>
            </a:r>
          </a:p>
        </p:txBody>
      </p:sp>
    </p:spTree>
    <p:extLst>
      <p:ext uri="{BB962C8B-B14F-4D97-AF65-F5344CB8AC3E}">
        <p14:creationId xmlns:p14="http://schemas.microsoft.com/office/powerpoint/2010/main" val="4304921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7-foward-backward-proj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983" y="710523"/>
            <a:ext cx="3065417" cy="2743200"/>
          </a:xfrm>
          <a:prstGeom prst="rect">
            <a:avLst/>
          </a:prstGeom>
        </p:spPr>
      </p:pic>
      <p:pic>
        <p:nvPicPr>
          <p:cNvPr id="7" name="Picture 6" descr="n7-foward-backward-sequences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12"/>
          <a:stretch/>
        </p:blipFill>
        <p:spPr>
          <a:xfrm>
            <a:off x="152400" y="3505200"/>
            <a:ext cx="9144000" cy="287161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09599" y="6403811"/>
            <a:ext cx="2819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Lucida Grande CE"/>
                <a:cs typeface="Lucida Grande CE"/>
              </a:rPr>
              <a:t>Sequence 1234567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580016" y="6403811"/>
            <a:ext cx="2819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Lucida Grande CE"/>
                <a:cs typeface="Lucida Grande CE"/>
              </a:rPr>
              <a:t>Sequence 1473625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8690654-6E83-224A-B507-FB35AB0FC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"/>
            <a:ext cx="7696200" cy="685800"/>
          </a:xfrm>
        </p:spPr>
        <p:txBody>
          <a:bodyPr/>
          <a:lstStyle/>
          <a:p>
            <a: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Symmetries can yield spurious attractors </a:t>
            </a:r>
            <a:b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</a:br>
            <a:r>
              <a:rPr lang="en-US" sz="2400" dirty="0">
                <a:latin typeface="Chalkboard" panose="03050602040202020205" pitchFamily="66" charset="77"/>
                <a:ea typeface="ＭＳ Ｐゴシック" charset="0"/>
                <a:cs typeface="Lucida Grande"/>
              </a:rPr>
              <a:t>beyond the Rule of Thumb</a:t>
            </a:r>
            <a:endParaRPr lang="en-US" sz="2400" dirty="0">
              <a:latin typeface="Chalkboard" panose="03050602040202020205" pitchFamily="66" charset="77"/>
              <a:ea typeface="ＭＳ Ｐゴシック" charset="0"/>
              <a:cs typeface="Lucida Grande CE"/>
            </a:endParaRPr>
          </a:p>
        </p:txBody>
      </p:sp>
      <p:pic>
        <p:nvPicPr>
          <p:cNvPr id="13" name="Picture 12" descr="n7-foward-graph.pdf">
            <a:extLst>
              <a:ext uri="{FF2B5EF4-FFF2-40B4-BE49-F238E27FC236}">
                <a16:creationId xmlns:a16="http://schemas.microsoft.com/office/drawing/2014/main" id="{6A6D2A49-C279-0C4D-83BC-000E7D0F08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752856"/>
            <a:ext cx="2765969" cy="275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07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C646064-A2B0-0042-89D5-B463D3122C20}"/>
              </a:ext>
            </a:extLst>
          </p:cNvPr>
          <p:cNvSpPr txBox="1">
            <a:spLocks/>
          </p:cNvSpPr>
          <p:nvPr/>
        </p:nvSpPr>
        <p:spPr bwMode="auto">
          <a:xfrm>
            <a:off x="-31376" y="1524000"/>
            <a:ext cx="914400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2800" dirty="0">
                <a:latin typeface="Lucida Grande"/>
                <a:ea typeface="ＭＳ Ｐゴシック" charset="0"/>
                <a:cs typeface="Lucida Grande"/>
              </a:rPr>
              <a:t>Beyond CTLNs:</a:t>
            </a:r>
          </a:p>
          <a:p>
            <a:pPr>
              <a:spcAft>
                <a:spcPts val="600"/>
              </a:spcAft>
            </a:pPr>
            <a:r>
              <a:rPr lang="en-US" sz="2800" dirty="0">
                <a:latin typeface="Lucida Grande"/>
                <a:ea typeface="ＭＳ Ｐゴシック" charset="0"/>
                <a:cs typeface="Lucida Grande"/>
              </a:rPr>
              <a:t>To what extent does the graph </a:t>
            </a:r>
          </a:p>
          <a:p>
            <a:pPr>
              <a:spcAft>
                <a:spcPts val="600"/>
              </a:spcAft>
            </a:pPr>
            <a:r>
              <a:rPr lang="en-US" sz="2800" dirty="0">
                <a:latin typeface="Lucida Grande"/>
                <a:ea typeface="ＭＳ Ｐゴシック" charset="0"/>
                <a:cs typeface="Lucida Grande"/>
              </a:rPr>
              <a:t>still shape the dynamics?</a:t>
            </a:r>
          </a:p>
        </p:txBody>
      </p:sp>
    </p:spTree>
    <p:extLst>
      <p:ext uri="{BB962C8B-B14F-4D97-AF65-F5344CB8AC3E}">
        <p14:creationId xmlns:p14="http://schemas.microsoft.com/office/powerpoint/2010/main" val="22847299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34C721A-B89F-EB48-94A2-45E1D12CD279}"/>
              </a:ext>
            </a:extLst>
          </p:cNvPr>
          <p:cNvSpPr/>
          <p:nvPr/>
        </p:nvSpPr>
        <p:spPr>
          <a:xfrm>
            <a:off x="5105400" y="2856131"/>
            <a:ext cx="3924300" cy="1411069"/>
          </a:xfrm>
          <a:prstGeom prst="roundRect">
            <a:avLst/>
          </a:prstGeom>
          <a:ln>
            <a:solidFill>
              <a:srgbClr val="A2001A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D6A73C-9A9A-FD49-86FC-B118C14B7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3539903"/>
            <a:ext cx="3924300" cy="5748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9742FD-7C68-2B49-8CF8-55A60CB74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0" y="3037317"/>
            <a:ext cx="1612900" cy="341807"/>
          </a:xfrm>
          <a:prstGeom prst="rect">
            <a:avLst/>
          </a:prstGeom>
        </p:spPr>
      </p:pic>
      <p:pic>
        <p:nvPicPr>
          <p:cNvPr id="10" name="Picture 9" descr="excitatory_interneuron_model_feb15.eps">
            <a:extLst>
              <a:ext uri="{FF2B5EF4-FFF2-40B4-BE49-F238E27FC236}">
                <a16:creationId xmlns:a16="http://schemas.microsoft.com/office/drawing/2014/main" id="{CD648B6E-994A-3248-942D-4A927183C6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86" y="2971800"/>
            <a:ext cx="1641966" cy="1522047"/>
          </a:xfrm>
          <a:prstGeom prst="rect">
            <a:avLst/>
          </a:prstGeom>
        </p:spPr>
      </p:pic>
      <p:pic>
        <p:nvPicPr>
          <p:cNvPr id="12" name="Picture 11" descr="excitatory_interneuron_graph_feb15.eps">
            <a:extLst>
              <a:ext uri="{FF2B5EF4-FFF2-40B4-BE49-F238E27FC236}">
                <a16:creationId xmlns:a16="http://schemas.microsoft.com/office/drawing/2014/main" id="{DA6AED6F-C30E-F84F-8287-ED19F546EC0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122" y="2998648"/>
            <a:ext cx="1647808" cy="1497152"/>
          </a:xfrm>
          <a:prstGeom prst="rect">
            <a:avLst/>
          </a:prstGeom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BD96D780-3E25-0B44-A5FD-C23B2EC99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107404"/>
            <a:ext cx="3657600" cy="654596"/>
          </a:xfrm>
        </p:spPr>
        <p:txBody>
          <a:bodyPr/>
          <a:lstStyle/>
          <a:p>
            <a:r>
              <a:rPr lang="en-US" sz="26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The graph of a TLN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E2BEFAA-59AA-3A4A-B2E4-615F06139932}"/>
              </a:ext>
            </a:extLst>
          </p:cNvPr>
          <p:cNvSpPr/>
          <p:nvPr/>
        </p:nvSpPr>
        <p:spPr>
          <a:xfrm>
            <a:off x="221533" y="2310825"/>
            <a:ext cx="29290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Idea: network of excitatory </a:t>
            </a:r>
          </a:p>
          <a:p>
            <a:pPr algn="ctr"/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and inhibitory cells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81A724E-C83E-6E40-B9B5-2C49403A81EA}"/>
              </a:ext>
            </a:extLst>
          </p:cNvPr>
          <p:cNvSpPr/>
          <p:nvPr/>
        </p:nvSpPr>
        <p:spPr>
          <a:xfrm>
            <a:off x="3276600" y="2413337"/>
            <a:ext cx="10470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graph G 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E3BAA14-F012-ED45-A18E-7820C749B1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800" y="1312167"/>
            <a:ext cx="4507383" cy="364233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09759D3-F942-8243-8856-7C1A800E1DBE}"/>
              </a:ext>
            </a:extLst>
          </p:cNvPr>
          <p:cNvSpPr/>
          <p:nvPr/>
        </p:nvSpPr>
        <p:spPr>
          <a:xfrm>
            <a:off x="221533" y="925542"/>
            <a:ext cx="69749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Assume networks are </a:t>
            </a:r>
            <a:r>
              <a:rPr lang="en-US" dirty="0">
                <a:solidFill>
                  <a:srgbClr val="A2001A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inhibition-dominated</a:t>
            </a: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 (or competitive):</a:t>
            </a:r>
          </a:p>
        </p:txBody>
      </p:sp>
      <p:pic>
        <p:nvPicPr>
          <p:cNvPr id="32" name="Picture 31" descr="latex-image-1.pdf">
            <a:extLst>
              <a:ext uri="{FF2B5EF4-FFF2-40B4-BE49-F238E27FC236}">
                <a16:creationId xmlns:a16="http://schemas.microsoft.com/office/drawing/2014/main" id="{E2221B0C-58AB-FE42-A330-713829D6AF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52400"/>
            <a:ext cx="3124200" cy="85725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CB309B5-932E-324C-B69A-21A03BF58EFF}"/>
              </a:ext>
            </a:extLst>
          </p:cNvPr>
          <p:cNvSpPr/>
          <p:nvPr/>
        </p:nvSpPr>
        <p:spPr>
          <a:xfrm>
            <a:off x="247659" y="5414987"/>
            <a:ext cx="834715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>
                <a:solidFill>
                  <a:srgbClr val="A2001A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Question:</a:t>
            </a:r>
            <a:r>
              <a:rPr lang="en-US" sz="2200" dirty="0">
                <a:latin typeface="Lucida Grande" panose="020B0600040502020204" pitchFamily="34" charset="0"/>
                <a:cs typeface="Lucida Grande" panose="020B0600040502020204" pitchFamily="34" charset="0"/>
              </a:rPr>
              <a:t> What constraints does G</a:t>
            </a:r>
            <a:r>
              <a:rPr lang="en-US" sz="2200" baseline="-25000" dirty="0">
                <a:latin typeface="Lucida Grande" panose="020B0600040502020204" pitchFamily="34" charset="0"/>
                <a:cs typeface="Lucida Grande" panose="020B0600040502020204" pitchFamily="34" charset="0"/>
              </a:rPr>
              <a:t>W</a:t>
            </a:r>
            <a:r>
              <a:rPr lang="en-US" sz="2200" dirty="0">
                <a:latin typeface="Lucida Grande" panose="020B0600040502020204" pitchFamily="34" charset="0"/>
                <a:cs typeface="Lucida Grande" panose="020B0600040502020204" pitchFamily="34" charset="0"/>
              </a:rPr>
              <a:t> place on the dynamics?</a:t>
            </a:r>
          </a:p>
        </p:txBody>
      </p:sp>
    </p:spTree>
    <p:extLst>
      <p:ext uri="{BB962C8B-B14F-4D97-AF65-F5344CB8AC3E}">
        <p14:creationId xmlns:p14="http://schemas.microsoft.com/office/powerpoint/2010/main" val="26707138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BDE71AF-F765-C544-A02F-1C7CCC857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5651500"/>
            <a:ext cx="3657600" cy="3683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7928919-BF2A-7142-8A41-55F13F675338}"/>
              </a:ext>
            </a:extLst>
          </p:cNvPr>
          <p:cNvSpPr/>
          <p:nvPr/>
        </p:nvSpPr>
        <p:spPr>
          <a:xfrm>
            <a:off x="455556" y="5117068"/>
            <a:ext cx="2853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/>
                <a:cs typeface="Lucida Grande"/>
              </a:rPr>
              <a:t>Fixed points (supports):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D0B06A5-8912-934B-B414-D2B2CA6732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7779"/>
          <a:stretch/>
        </p:blipFill>
        <p:spPr>
          <a:xfrm>
            <a:off x="4572000" y="1219200"/>
            <a:ext cx="3989805" cy="19558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995FF7C-8A82-424F-8F66-EEBB60D27075}"/>
              </a:ext>
            </a:extLst>
          </p:cNvPr>
          <p:cNvSpPr/>
          <p:nvPr/>
        </p:nvSpPr>
        <p:spPr>
          <a:xfrm>
            <a:off x="5600010" y="1219200"/>
            <a:ext cx="21723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Lucida Grande"/>
                <a:cs typeface="Lucida Grande"/>
              </a:rPr>
              <a:t>initial conditions #1</a:t>
            </a:r>
            <a:endParaRPr lang="en-US" sz="1600" dirty="0"/>
          </a:p>
        </p:txBody>
      </p:sp>
      <p:pic>
        <p:nvPicPr>
          <p:cNvPr id="21" name="Picture 20" descr="latex-image-1.pdf">
            <a:extLst>
              <a:ext uri="{FF2B5EF4-FFF2-40B4-BE49-F238E27FC236}">
                <a16:creationId xmlns:a16="http://schemas.microsoft.com/office/drawing/2014/main" id="{D6297CCB-2BF8-A84D-BC39-7FE4950728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52400"/>
            <a:ext cx="3124200" cy="85725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0CB76D8-0BC8-864C-B93E-AE504B43640E}"/>
              </a:ext>
            </a:extLst>
          </p:cNvPr>
          <p:cNvSpPr/>
          <p:nvPr/>
        </p:nvSpPr>
        <p:spPr>
          <a:xfrm>
            <a:off x="5600010" y="3276600"/>
            <a:ext cx="21723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Lucida Grande"/>
                <a:cs typeface="Lucida Grande"/>
              </a:rPr>
              <a:t>initial conditions #2</a:t>
            </a:r>
            <a:endParaRPr lang="en-US" sz="16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8A6C0AC-4B04-564D-8056-EB157BFD423D}"/>
              </a:ext>
            </a:extLst>
          </p:cNvPr>
          <p:cNvSpPr/>
          <p:nvPr/>
        </p:nvSpPr>
        <p:spPr>
          <a:xfrm>
            <a:off x="381000" y="152400"/>
            <a:ext cx="210666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Lucida Grande" panose="020B0600040502020204" pitchFamily="34" charset="0"/>
                <a:cs typeface="Lucida Grande" panose="020B0600040502020204" pitchFamily="34" charset="0"/>
              </a:rPr>
              <a:t>An example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42FC355-D98F-B146-B060-387489DB85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5554" y="3716754"/>
            <a:ext cx="2882900" cy="13335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0787AB65-FC29-1E4D-B147-38D9BFB84972}"/>
              </a:ext>
            </a:extLst>
          </p:cNvPr>
          <p:cNvGrpSpPr>
            <a:grpSpLocks noChangeAspect="1"/>
          </p:cNvGrpSpPr>
          <p:nvPr/>
        </p:nvGrpSpPr>
        <p:grpSpPr>
          <a:xfrm>
            <a:off x="455556" y="2510796"/>
            <a:ext cx="3599046" cy="548640"/>
            <a:chOff x="518079" y="2425821"/>
            <a:chExt cx="2999205" cy="457200"/>
          </a:xfrm>
        </p:grpSpPr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CA534B36-FC0A-8849-B9AA-45E4512B63D4}"/>
                </a:ext>
              </a:extLst>
            </p:cNvPr>
            <p:cNvSpPr/>
            <p:nvPr/>
          </p:nvSpPr>
          <p:spPr>
            <a:xfrm>
              <a:off x="518079" y="2425821"/>
              <a:ext cx="2999205" cy="457200"/>
            </a:xfrm>
            <a:prstGeom prst="roundRect">
              <a:avLst/>
            </a:prstGeom>
            <a:ln>
              <a:solidFill>
                <a:srgbClr val="BA010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24BEEDB-F9A3-4741-AFFC-2FD3A98022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-1" t="1" r="2987" b="-1882"/>
            <a:stretch/>
          </p:blipFill>
          <p:spPr>
            <a:xfrm>
              <a:off x="533400" y="2425822"/>
              <a:ext cx="2926080" cy="450171"/>
            </a:xfrm>
            <a:prstGeom prst="rect">
              <a:avLst/>
            </a:prstGeom>
          </p:spPr>
        </p:pic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470998E1-5C12-FF42-B126-45D3FBAE57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95400" y="3224536"/>
            <a:ext cx="1907458" cy="18288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E930C39-17F3-5048-B9E2-8EDACD128735}"/>
              </a:ext>
            </a:extLst>
          </p:cNvPr>
          <p:cNvGrpSpPr/>
          <p:nvPr/>
        </p:nvGrpSpPr>
        <p:grpSpPr>
          <a:xfrm>
            <a:off x="228600" y="914400"/>
            <a:ext cx="3657600" cy="1242073"/>
            <a:chOff x="381000" y="3327400"/>
            <a:chExt cx="3225800" cy="965200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00FF0FA-9F52-2848-818A-78B3BB88D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1000" y="3327400"/>
              <a:ext cx="3225800" cy="965200"/>
            </a:xfrm>
            <a:prstGeom prst="rect">
              <a:avLst/>
            </a:prstGeom>
          </p:spPr>
        </p:pic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EFE965B5-FCEB-6F48-B489-F215F58C0A94}"/>
                </a:ext>
              </a:extLst>
            </p:cNvPr>
            <p:cNvSpPr/>
            <p:nvPr/>
          </p:nvSpPr>
          <p:spPr>
            <a:xfrm>
              <a:off x="2323788" y="3342392"/>
              <a:ext cx="457200" cy="254000"/>
            </a:xfrm>
            <a:prstGeom prst="round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1FAF4302-4048-7E45-B4C9-45E9586B3FAD}"/>
                </a:ext>
              </a:extLst>
            </p:cNvPr>
            <p:cNvSpPr/>
            <p:nvPr/>
          </p:nvSpPr>
          <p:spPr>
            <a:xfrm>
              <a:off x="1069298" y="3556000"/>
              <a:ext cx="457200" cy="254000"/>
            </a:xfrm>
            <a:prstGeom prst="round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9D6FE58A-27A2-7E47-9B29-DBB2A7E98FC2}"/>
                </a:ext>
              </a:extLst>
            </p:cNvPr>
            <p:cNvSpPr/>
            <p:nvPr/>
          </p:nvSpPr>
          <p:spPr>
            <a:xfrm>
              <a:off x="1707630" y="3750854"/>
              <a:ext cx="457200" cy="254000"/>
            </a:xfrm>
            <a:prstGeom prst="round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7DB69695-DFD4-2C45-AEB3-28C4D271CF3F}"/>
                </a:ext>
              </a:extLst>
            </p:cNvPr>
            <p:cNvSpPr/>
            <p:nvPr/>
          </p:nvSpPr>
          <p:spPr>
            <a:xfrm>
              <a:off x="1078042" y="3987764"/>
              <a:ext cx="457200" cy="254000"/>
            </a:xfrm>
            <a:prstGeom prst="round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7DD8C420-5BFB-AE41-BBB8-03CBAD54647E}"/>
                </a:ext>
              </a:extLst>
            </p:cNvPr>
            <p:cNvSpPr/>
            <p:nvPr/>
          </p:nvSpPr>
          <p:spPr>
            <a:xfrm>
              <a:off x="1707630" y="3978205"/>
              <a:ext cx="457200" cy="254000"/>
            </a:xfrm>
            <a:prstGeom prst="round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287217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BDE71AF-F765-C544-A02F-1C7CCC857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5651500"/>
            <a:ext cx="3657600" cy="3683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7928919-BF2A-7142-8A41-55F13F675338}"/>
              </a:ext>
            </a:extLst>
          </p:cNvPr>
          <p:cNvSpPr/>
          <p:nvPr/>
        </p:nvSpPr>
        <p:spPr>
          <a:xfrm>
            <a:off x="455556" y="5117068"/>
            <a:ext cx="2853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/>
                <a:cs typeface="Lucida Grande"/>
              </a:rPr>
              <a:t>Fixed points (supports):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D0B06A5-8912-934B-B414-D2B2CA6732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7779"/>
          <a:stretch/>
        </p:blipFill>
        <p:spPr>
          <a:xfrm>
            <a:off x="4572000" y="1219200"/>
            <a:ext cx="3989805" cy="19558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995FF7C-8A82-424F-8F66-EEBB60D27075}"/>
              </a:ext>
            </a:extLst>
          </p:cNvPr>
          <p:cNvSpPr/>
          <p:nvPr/>
        </p:nvSpPr>
        <p:spPr>
          <a:xfrm>
            <a:off x="5600010" y="1219200"/>
            <a:ext cx="21723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Lucida Grande"/>
                <a:cs typeface="Lucida Grande"/>
              </a:rPr>
              <a:t>initial conditions #1</a:t>
            </a:r>
            <a:endParaRPr lang="en-US" sz="1600" dirty="0"/>
          </a:p>
        </p:txBody>
      </p:sp>
      <p:pic>
        <p:nvPicPr>
          <p:cNvPr id="21" name="Picture 20" descr="latex-image-1.pdf">
            <a:extLst>
              <a:ext uri="{FF2B5EF4-FFF2-40B4-BE49-F238E27FC236}">
                <a16:creationId xmlns:a16="http://schemas.microsoft.com/office/drawing/2014/main" id="{D6297CCB-2BF8-A84D-BC39-7FE4950728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52400"/>
            <a:ext cx="3124200" cy="85725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0CB76D8-0BC8-864C-B93E-AE504B43640E}"/>
              </a:ext>
            </a:extLst>
          </p:cNvPr>
          <p:cNvSpPr/>
          <p:nvPr/>
        </p:nvSpPr>
        <p:spPr>
          <a:xfrm>
            <a:off x="5600010" y="3276600"/>
            <a:ext cx="21723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Lucida Grande"/>
                <a:cs typeface="Lucida Grande"/>
              </a:rPr>
              <a:t>initial conditions #2</a:t>
            </a:r>
            <a:endParaRPr lang="en-US" sz="16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8A6C0AC-4B04-564D-8056-EB157BFD423D}"/>
              </a:ext>
            </a:extLst>
          </p:cNvPr>
          <p:cNvSpPr/>
          <p:nvPr/>
        </p:nvSpPr>
        <p:spPr>
          <a:xfrm>
            <a:off x="381000" y="152400"/>
            <a:ext cx="210666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Lucida Grande" panose="020B0600040502020204" pitchFamily="34" charset="0"/>
                <a:cs typeface="Lucida Grande" panose="020B0600040502020204" pitchFamily="34" charset="0"/>
              </a:rPr>
              <a:t>An example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42FC355-D98F-B146-B060-387489DB85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5554" y="3716754"/>
            <a:ext cx="2882900" cy="1333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70998E1-5C12-FF42-B126-45D3FBAE57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5400" y="3224536"/>
            <a:ext cx="1907458" cy="18288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E930C39-17F3-5048-B9E2-8EDACD128735}"/>
              </a:ext>
            </a:extLst>
          </p:cNvPr>
          <p:cNvGrpSpPr/>
          <p:nvPr/>
        </p:nvGrpSpPr>
        <p:grpSpPr>
          <a:xfrm>
            <a:off x="228600" y="914400"/>
            <a:ext cx="3657600" cy="1242073"/>
            <a:chOff x="381000" y="3327400"/>
            <a:chExt cx="3225800" cy="965200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00FF0FA-9F52-2848-818A-78B3BB88D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81000" y="3327400"/>
              <a:ext cx="3225800" cy="965200"/>
            </a:xfrm>
            <a:prstGeom prst="rect">
              <a:avLst/>
            </a:prstGeom>
          </p:spPr>
        </p:pic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EFE965B5-FCEB-6F48-B489-F215F58C0A94}"/>
                </a:ext>
              </a:extLst>
            </p:cNvPr>
            <p:cNvSpPr/>
            <p:nvPr/>
          </p:nvSpPr>
          <p:spPr>
            <a:xfrm>
              <a:off x="2323788" y="3342392"/>
              <a:ext cx="457200" cy="254000"/>
            </a:xfrm>
            <a:prstGeom prst="round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1FAF4302-4048-7E45-B4C9-45E9586B3FAD}"/>
                </a:ext>
              </a:extLst>
            </p:cNvPr>
            <p:cNvSpPr/>
            <p:nvPr/>
          </p:nvSpPr>
          <p:spPr>
            <a:xfrm>
              <a:off x="1069298" y="3556000"/>
              <a:ext cx="457200" cy="254000"/>
            </a:xfrm>
            <a:prstGeom prst="round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9D6FE58A-27A2-7E47-9B29-DBB2A7E98FC2}"/>
                </a:ext>
              </a:extLst>
            </p:cNvPr>
            <p:cNvSpPr/>
            <p:nvPr/>
          </p:nvSpPr>
          <p:spPr>
            <a:xfrm>
              <a:off x="1707630" y="3750854"/>
              <a:ext cx="457200" cy="254000"/>
            </a:xfrm>
            <a:prstGeom prst="round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7DB69695-DFD4-2C45-AEB3-28C4D271CF3F}"/>
                </a:ext>
              </a:extLst>
            </p:cNvPr>
            <p:cNvSpPr/>
            <p:nvPr/>
          </p:nvSpPr>
          <p:spPr>
            <a:xfrm>
              <a:off x="1078042" y="3987764"/>
              <a:ext cx="457200" cy="254000"/>
            </a:xfrm>
            <a:prstGeom prst="round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7DD8C420-5BFB-AE41-BBB8-03CBAD54647E}"/>
                </a:ext>
              </a:extLst>
            </p:cNvPr>
            <p:cNvSpPr/>
            <p:nvPr/>
          </p:nvSpPr>
          <p:spPr>
            <a:xfrm>
              <a:off x="1707630" y="3978205"/>
              <a:ext cx="457200" cy="254000"/>
            </a:xfrm>
            <a:prstGeom prst="roundRect">
              <a:avLst/>
            </a:prstGeom>
            <a:solidFill>
              <a:srgbClr val="C00000">
                <a:alpha val="2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C001F95-16B9-0C48-ACDF-F2423E1C36F3}"/>
              </a:ext>
            </a:extLst>
          </p:cNvPr>
          <p:cNvCxnSpPr>
            <a:cxnSpLocks/>
          </p:cNvCxnSpPr>
          <p:nvPr/>
        </p:nvCxnSpPr>
        <p:spPr>
          <a:xfrm flipV="1">
            <a:off x="3200400" y="2819400"/>
            <a:ext cx="1524000" cy="27559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D150B1D-24B6-314B-9595-64D907225465}"/>
              </a:ext>
            </a:extLst>
          </p:cNvPr>
          <p:cNvCxnSpPr>
            <a:cxnSpLocks/>
          </p:cNvCxnSpPr>
          <p:nvPr/>
        </p:nvCxnSpPr>
        <p:spPr>
          <a:xfrm flipV="1">
            <a:off x="3727227" y="4775200"/>
            <a:ext cx="1468327" cy="8636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A47A5F9-AB73-CA4C-8F69-6E13A164D5A3}"/>
              </a:ext>
            </a:extLst>
          </p:cNvPr>
          <p:cNvGrpSpPr/>
          <p:nvPr/>
        </p:nvGrpSpPr>
        <p:grpSpPr>
          <a:xfrm>
            <a:off x="1066800" y="5575300"/>
            <a:ext cx="3657600" cy="463550"/>
            <a:chOff x="1066800" y="5575300"/>
            <a:chExt cx="3657600" cy="463550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E14BDC8-3CE1-B046-B589-14C2EBD09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6800" y="5651500"/>
              <a:ext cx="3657600" cy="368300"/>
            </a:xfrm>
            <a:prstGeom prst="rect">
              <a:avLst/>
            </a:prstGeom>
          </p:spPr>
        </p:pic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8C2E1D57-554B-7943-8183-6BB0E10B6D25}"/>
                </a:ext>
              </a:extLst>
            </p:cNvPr>
            <p:cNvSpPr/>
            <p:nvPr/>
          </p:nvSpPr>
          <p:spPr>
            <a:xfrm>
              <a:off x="3765550" y="5575300"/>
              <a:ext cx="882650" cy="444500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A768515-D68F-9B42-9C98-17F578228294}"/>
                </a:ext>
              </a:extLst>
            </p:cNvPr>
            <p:cNvSpPr/>
            <p:nvPr/>
          </p:nvSpPr>
          <p:spPr>
            <a:xfrm>
              <a:off x="2815678" y="5613400"/>
              <a:ext cx="613322" cy="406400"/>
            </a:xfrm>
            <a:prstGeom prst="ellipse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7880AB4-888B-D04D-B49D-80E2A6CCEAEA}"/>
                </a:ext>
              </a:extLst>
            </p:cNvPr>
            <p:cNvSpPr/>
            <p:nvPr/>
          </p:nvSpPr>
          <p:spPr>
            <a:xfrm>
              <a:off x="3465239" y="5632450"/>
              <a:ext cx="300311" cy="406400"/>
            </a:xfrm>
            <a:prstGeom prst="ellipse">
              <a:avLst/>
            </a:prstGeom>
            <a:noFill/>
            <a:ln>
              <a:solidFill>
                <a:srgbClr val="BA010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524D3C46-F65D-E941-BA00-AEBFA43D7359}"/>
              </a:ext>
            </a:extLst>
          </p:cNvPr>
          <p:cNvSpPr/>
          <p:nvPr/>
        </p:nvSpPr>
        <p:spPr>
          <a:xfrm>
            <a:off x="3581400" y="6096000"/>
            <a:ext cx="1641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/>
                <a:cs typeface="Lucida Grande"/>
              </a:rPr>
              <a:t>tipping point</a:t>
            </a:r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9F9F79B-50E5-3940-8553-2D4BA5CEB4FD}"/>
              </a:ext>
            </a:extLst>
          </p:cNvPr>
          <p:cNvGrpSpPr>
            <a:grpSpLocks noChangeAspect="1"/>
          </p:cNvGrpSpPr>
          <p:nvPr/>
        </p:nvGrpSpPr>
        <p:grpSpPr>
          <a:xfrm>
            <a:off x="455556" y="2510796"/>
            <a:ext cx="3599046" cy="548640"/>
            <a:chOff x="518079" y="2425821"/>
            <a:chExt cx="2999205" cy="457200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45E5FC11-A264-EB4A-812F-CDB40D175D1E}"/>
                </a:ext>
              </a:extLst>
            </p:cNvPr>
            <p:cNvSpPr/>
            <p:nvPr/>
          </p:nvSpPr>
          <p:spPr>
            <a:xfrm>
              <a:off x="518079" y="2425821"/>
              <a:ext cx="2999205" cy="457200"/>
            </a:xfrm>
            <a:prstGeom prst="roundRect">
              <a:avLst/>
            </a:prstGeom>
            <a:ln>
              <a:solidFill>
                <a:srgbClr val="BA010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A1FAF51A-331F-BA44-9F2D-E2CC32AF30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-1" t="1" r="2987" b="-1882"/>
            <a:stretch/>
          </p:blipFill>
          <p:spPr>
            <a:xfrm>
              <a:off x="533400" y="2425822"/>
              <a:ext cx="2926080" cy="4501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143422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>
            <a:extLst>
              <a:ext uri="{FF2B5EF4-FFF2-40B4-BE49-F238E27FC236}">
                <a16:creationId xmlns:a16="http://schemas.microsoft.com/office/drawing/2014/main" id="{085A4032-510A-7A44-A380-A05F47A75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8667" y="1206500"/>
            <a:ext cx="6722533" cy="50419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FEBC4F3E-820C-434B-ADE8-EE5CF85EDADE}"/>
              </a:ext>
            </a:extLst>
          </p:cNvPr>
          <p:cNvSpPr/>
          <p:nvPr/>
        </p:nvSpPr>
        <p:spPr>
          <a:xfrm>
            <a:off x="3793804" y="1066800"/>
            <a:ext cx="49231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Lucida Grande"/>
                <a:cs typeface="Lucida Grande"/>
              </a:rPr>
              <a:t>Neural activity state space (4 dimensional)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BDE71AF-F765-C544-A02F-1C7CCC8570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5651500"/>
            <a:ext cx="3657600" cy="3683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7928919-BF2A-7142-8A41-55F13F675338}"/>
              </a:ext>
            </a:extLst>
          </p:cNvPr>
          <p:cNvSpPr/>
          <p:nvPr/>
        </p:nvSpPr>
        <p:spPr>
          <a:xfrm>
            <a:off x="455556" y="5117068"/>
            <a:ext cx="2853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/>
                <a:cs typeface="Lucida Grande"/>
              </a:rPr>
              <a:t>Fixed points (supports):</a:t>
            </a:r>
            <a:endParaRPr lang="en-US" dirty="0"/>
          </a:p>
        </p:txBody>
      </p:sp>
      <p:pic>
        <p:nvPicPr>
          <p:cNvPr id="21" name="Picture 20" descr="latex-image-1.pdf">
            <a:extLst>
              <a:ext uri="{FF2B5EF4-FFF2-40B4-BE49-F238E27FC236}">
                <a16:creationId xmlns:a16="http://schemas.microsoft.com/office/drawing/2014/main" id="{D6297CCB-2BF8-A84D-BC39-7FE4950728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52400"/>
            <a:ext cx="3124200" cy="85725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68A6C0AC-4B04-564D-8056-EB157BFD423D}"/>
              </a:ext>
            </a:extLst>
          </p:cNvPr>
          <p:cNvSpPr/>
          <p:nvPr/>
        </p:nvSpPr>
        <p:spPr>
          <a:xfrm>
            <a:off x="381000" y="152400"/>
            <a:ext cx="210666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Lucida Grande" panose="020B0600040502020204" pitchFamily="34" charset="0"/>
                <a:cs typeface="Lucida Grande" panose="020B0600040502020204" pitchFamily="34" charset="0"/>
              </a:rPr>
              <a:t>An example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70998E1-5C12-FF42-B126-45D3FBAE57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342" y="715600"/>
            <a:ext cx="1907458" cy="1828800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8A47A5F9-AB73-CA4C-8F69-6E13A164D5A3}"/>
              </a:ext>
            </a:extLst>
          </p:cNvPr>
          <p:cNvGrpSpPr/>
          <p:nvPr/>
        </p:nvGrpSpPr>
        <p:grpSpPr>
          <a:xfrm>
            <a:off x="1066800" y="5575300"/>
            <a:ext cx="3657600" cy="463550"/>
            <a:chOff x="1066800" y="5575300"/>
            <a:chExt cx="3657600" cy="463550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E14BDC8-3CE1-B046-B589-14C2EBD09C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6800" y="5651500"/>
              <a:ext cx="3657600" cy="368300"/>
            </a:xfrm>
            <a:prstGeom prst="rect">
              <a:avLst/>
            </a:prstGeom>
          </p:spPr>
        </p:pic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8C2E1D57-554B-7943-8183-6BB0E10B6D25}"/>
                </a:ext>
              </a:extLst>
            </p:cNvPr>
            <p:cNvSpPr/>
            <p:nvPr/>
          </p:nvSpPr>
          <p:spPr>
            <a:xfrm>
              <a:off x="3765550" y="5575300"/>
              <a:ext cx="882650" cy="444500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CA768515-D68F-9B42-9C98-17F578228294}"/>
                </a:ext>
              </a:extLst>
            </p:cNvPr>
            <p:cNvSpPr/>
            <p:nvPr/>
          </p:nvSpPr>
          <p:spPr>
            <a:xfrm>
              <a:off x="2815678" y="5613400"/>
              <a:ext cx="613322" cy="406400"/>
            </a:xfrm>
            <a:prstGeom prst="ellipse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7880AB4-888B-D04D-B49D-80E2A6CCEAEA}"/>
                </a:ext>
              </a:extLst>
            </p:cNvPr>
            <p:cNvSpPr/>
            <p:nvPr/>
          </p:nvSpPr>
          <p:spPr>
            <a:xfrm>
              <a:off x="3465239" y="5632450"/>
              <a:ext cx="300311" cy="406400"/>
            </a:xfrm>
            <a:prstGeom prst="ellipse">
              <a:avLst/>
            </a:prstGeom>
            <a:noFill/>
            <a:ln>
              <a:solidFill>
                <a:srgbClr val="BA010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524D3C46-F65D-E941-BA00-AEBFA43D7359}"/>
              </a:ext>
            </a:extLst>
          </p:cNvPr>
          <p:cNvSpPr/>
          <p:nvPr/>
        </p:nvSpPr>
        <p:spPr>
          <a:xfrm>
            <a:off x="3581400" y="6096000"/>
            <a:ext cx="16417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/>
                <a:cs typeface="Lucida Grande"/>
              </a:rPr>
              <a:t>tipping point</a:t>
            </a:r>
            <a:endParaRPr lang="en-US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D638843-D1AE-7345-8CA8-DCCD03C2768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779"/>
          <a:stretch/>
        </p:blipFill>
        <p:spPr>
          <a:xfrm>
            <a:off x="166160" y="2373165"/>
            <a:ext cx="2656682" cy="1302304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F2C16C72-3BEC-084D-BC66-555F414C6D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263" y="3706131"/>
            <a:ext cx="2165537" cy="100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2386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416B9D6-3F8F-7F4B-B608-29A546CC8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972" y="1371600"/>
            <a:ext cx="1507681" cy="144550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C3F7017-CB2D-B94C-B217-A0D787B487BB}"/>
              </a:ext>
            </a:extLst>
          </p:cNvPr>
          <p:cNvSpPr/>
          <p:nvPr/>
        </p:nvSpPr>
        <p:spPr>
          <a:xfrm>
            <a:off x="304800" y="152400"/>
            <a:ext cx="371768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latin typeface="Lucida Grande" panose="020B0600040502020204" pitchFamily="34" charset="0"/>
                <a:cs typeface="Lucida Grande" panose="020B0600040502020204" pitchFamily="34" charset="0"/>
              </a:rPr>
              <a:t>Two dynamic regimes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51949E8-ABDD-914A-9996-098FC561BE3C}"/>
              </a:ext>
            </a:extLst>
          </p:cNvPr>
          <p:cNvSpPr/>
          <p:nvPr/>
        </p:nvSpPr>
        <p:spPr>
          <a:xfrm>
            <a:off x="455556" y="5269468"/>
            <a:ext cx="2853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/>
                <a:cs typeface="Lucida Grande"/>
              </a:rPr>
              <a:t>Fixed points (supports):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A421861-4CA7-874E-9CEF-3E8BB31FE77F}"/>
              </a:ext>
            </a:extLst>
          </p:cNvPr>
          <p:cNvSpPr/>
          <p:nvPr/>
        </p:nvSpPr>
        <p:spPr>
          <a:xfrm>
            <a:off x="2658637" y="914400"/>
            <a:ext cx="373397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Lucida Grande"/>
                <a:cs typeface="Lucida Grande"/>
              </a:rPr>
              <a:t>same graph, different W</a:t>
            </a:r>
            <a:endParaRPr lang="en-US" sz="20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86EBBC0-F06D-6743-B2BC-FDDB4B5DE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531" y="1371600"/>
            <a:ext cx="1507681" cy="144550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E031D15-0D1D-E642-8BD4-1E0197428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0" y="5702300"/>
            <a:ext cx="2209800" cy="3937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13B5809F-C885-BF4B-AEBD-6EBEEBA68FEB}"/>
              </a:ext>
            </a:extLst>
          </p:cNvPr>
          <p:cNvSpPr/>
          <p:nvPr/>
        </p:nvSpPr>
        <p:spPr>
          <a:xfrm>
            <a:off x="871454" y="2900913"/>
            <a:ext cx="15600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/>
                <a:cs typeface="Lucida Grande"/>
              </a:rPr>
              <a:t>2 attractors: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7E09FFD-0056-2E41-BDCF-AEF87ADD4863}"/>
              </a:ext>
            </a:extLst>
          </p:cNvPr>
          <p:cNvSpPr/>
          <p:nvPr/>
        </p:nvSpPr>
        <p:spPr>
          <a:xfrm>
            <a:off x="5124334" y="2900913"/>
            <a:ext cx="1443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/>
                <a:cs typeface="Lucida Grande"/>
              </a:rPr>
              <a:t>1 attractor: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0F3B1-43F4-154B-BC89-E3F48F5FA3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9355" y="2493756"/>
            <a:ext cx="355600" cy="254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29C1AE-B1D5-3D42-A88C-1A0570E7E4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3212" y="2446599"/>
            <a:ext cx="444500" cy="3048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60D9384-E502-FD42-84AA-FA1C8FF0FEF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6824"/>
          <a:stretch/>
        </p:blipFill>
        <p:spPr>
          <a:xfrm>
            <a:off x="875155" y="3124200"/>
            <a:ext cx="2209800" cy="1069092"/>
          </a:xfrm>
          <a:prstGeom prst="rect">
            <a:avLst/>
          </a:prstGeom>
        </p:spPr>
      </p:pic>
      <p:pic>
        <p:nvPicPr>
          <p:cNvPr id="30" name="Picture 29" descr="latex-image-1.pdf">
            <a:extLst>
              <a:ext uri="{FF2B5EF4-FFF2-40B4-BE49-F238E27FC236}">
                <a16:creationId xmlns:a16="http://schemas.microsoft.com/office/drawing/2014/main" id="{E1887409-6E72-904D-B999-C19000E839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52400"/>
            <a:ext cx="3124200" cy="85725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EF1BB39-FB2E-3D4B-A0A5-F389A8050F6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43000" y="4341658"/>
            <a:ext cx="1581476" cy="73152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EC06A50-1666-0040-B530-8B738B6E84F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97113" y="3703952"/>
            <a:ext cx="1581476" cy="73152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6F818B4-301D-4844-BD16-09CEB6C56C8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3400" y="5727700"/>
            <a:ext cx="36576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500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1BF6D2-D68F-3647-8FAA-FFAF6EA04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2800"/>
            <a:ext cx="9144000" cy="8578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FCA561-4EAD-7F4F-876E-DECC8325A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080673"/>
            <a:ext cx="4191000" cy="158231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12AE8C5-645A-E841-AF19-47080442FA5B}"/>
              </a:ext>
            </a:extLst>
          </p:cNvPr>
          <p:cNvSpPr/>
          <p:nvPr/>
        </p:nvSpPr>
        <p:spPr>
          <a:xfrm>
            <a:off x="2454442" y="992554"/>
            <a:ext cx="2133600" cy="1752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720F3E5-B844-144C-A7F0-DD2B4CD45D78}"/>
              </a:ext>
            </a:extLst>
          </p:cNvPr>
          <p:cNvSpPr txBox="1">
            <a:spLocks/>
          </p:cNvSpPr>
          <p:nvPr/>
        </p:nvSpPr>
        <p:spPr bwMode="auto">
          <a:xfrm>
            <a:off x="228600" y="5638800"/>
            <a:ext cx="83820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**Cyclic unions of core motifs give new </a:t>
            </a:r>
            <a:r>
              <a:rPr lang="en-US" sz="2400" dirty="0">
                <a:solidFill>
                  <a:srgbClr val="C00000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core motifs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8E4521C-2845-7A4A-823B-63E775A9A95E}"/>
              </a:ext>
            </a:extLst>
          </p:cNvPr>
          <p:cNvGrpSpPr/>
          <p:nvPr/>
        </p:nvGrpSpPr>
        <p:grpSpPr>
          <a:xfrm>
            <a:off x="1752600" y="798146"/>
            <a:ext cx="2368216" cy="2021254"/>
            <a:chOff x="1746584" y="723900"/>
            <a:chExt cx="2368216" cy="202125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524607-6271-5845-A7A2-D18AE2EA0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05000" y="762000"/>
              <a:ext cx="2209800" cy="198315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7D66426-573C-1344-82EA-282772A0823B}"/>
                </a:ext>
              </a:extLst>
            </p:cNvPr>
            <p:cNvSpPr/>
            <p:nvPr/>
          </p:nvSpPr>
          <p:spPr>
            <a:xfrm>
              <a:off x="1746584" y="723900"/>
              <a:ext cx="593558" cy="419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04196225-24A3-C549-9FD2-230763B8D9D8}"/>
              </a:ext>
            </a:extLst>
          </p:cNvPr>
          <p:cNvSpPr txBox="1">
            <a:spLocks noChangeAspect="1"/>
          </p:cNvSpPr>
          <p:nvPr/>
        </p:nvSpPr>
        <p:spPr bwMode="auto">
          <a:xfrm>
            <a:off x="133350" y="3980688"/>
            <a:ext cx="8367749" cy="1563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000" u="sng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Corollary:</a:t>
            </a:r>
            <a:r>
              <a:rPr lang="en-US" sz="20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 if each component has a unique fixed point, then so does the cyclic union. </a:t>
            </a:r>
            <a:r>
              <a:rPr lang="en-US" sz="20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 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FA0F6B7-2446-624E-B700-7314714B49C1}"/>
              </a:ext>
            </a:extLst>
          </p:cNvPr>
          <p:cNvSpPr txBox="1">
            <a:spLocks/>
          </p:cNvSpPr>
          <p:nvPr/>
        </p:nvSpPr>
        <p:spPr bwMode="auto">
          <a:xfrm>
            <a:off x="685800" y="76200"/>
            <a:ext cx="76962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40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Cyclic unions theorem</a:t>
            </a:r>
            <a:endParaRPr lang="en-US" sz="2400" dirty="0">
              <a:latin typeface="Lucida Grande" panose="020B0600040502020204" pitchFamily="34" charset="0"/>
              <a:ea typeface="ＭＳ Ｐゴシック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5685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90151FA-C2AF-224C-82EA-27B09CB6B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76200"/>
            <a:ext cx="8686800" cy="654596"/>
          </a:xfrm>
        </p:spPr>
        <p:txBody>
          <a:bodyPr/>
          <a:lstStyle/>
          <a:p>
            <a:pPr algn="l"/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What does the graph G tell us about           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0CB43E-5039-BD41-A226-9987B10ED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71272"/>
            <a:ext cx="1085850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0392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63301C-FE96-684A-9A40-8C8DE199E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397000"/>
            <a:ext cx="6515100" cy="1651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235EB2-402B-3645-B506-5FCFF91A6931}"/>
              </a:ext>
            </a:extLst>
          </p:cNvPr>
          <p:cNvSpPr/>
          <p:nvPr/>
        </p:nvSpPr>
        <p:spPr>
          <a:xfrm>
            <a:off x="381000" y="990600"/>
            <a:ext cx="3834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Up to n=2, it tells us everything: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20D3A93-D972-5D43-B179-ACEA701F0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76200"/>
            <a:ext cx="8686800" cy="654596"/>
          </a:xfrm>
        </p:spPr>
        <p:txBody>
          <a:bodyPr/>
          <a:lstStyle/>
          <a:p>
            <a:pPr algn="l"/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What does the graph G tell us about           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992C0E3-0469-F641-ABDB-6330E7B7B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271272"/>
            <a:ext cx="1085850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8187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63301C-FE96-684A-9A40-8C8DE199E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397000"/>
            <a:ext cx="6515100" cy="1651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235EB2-402B-3645-B506-5FCFF91A6931}"/>
              </a:ext>
            </a:extLst>
          </p:cNvPr>
          <p:cNvSpPr/>
          <p:nvPr/>
        </p:nvSpPr>
        <p:spPr>
          <a:xfrm>
            <a:off x="381000" y="990600"/>
            <a:ext cx="3834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Up to n=2, it tells us everything: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870A06-9308-F74D-B478-304965D710F6}"/>
              </a:ext>
            </a:extLst>
          </p:cNvPr>
          <p:cNvSpPr/>
          <p:nvPr/>
        </p:nvSpPr>
        <p:spPr>
          <a:xfrm>
            <a:off x="381000" y="3288268"/>
            <a:ext cx="34435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For larger n, it’s not so clear: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68020D5-1BFF-5941-8A7B-EF1C3FEFD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3696082"/>
            <a:ext cx="7302500" cy="3085718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CD7C8B6A-23D9-A543-A3F8-DD9BE3020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76200"/>
            <a:ext cx="8686800" cy="654596"/>
          </a:xfrm>
        </p:spPr>
        <p:txBody>
          <a:bodyPr/>
          <a:lstStyle/>
          <a:p>
            <a:pPr algn="l"/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What does the graph G tell us about           ?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6D3C452-AC6E-234A-9656-026B6642F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271272"/>
            <a:ext cx="1085850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895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1B06322-F927-6646-A8E0-AE0048E3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76200"/>
            <a:ext cx="8686800" cy="654596"/>
          </a:xfrm>
        </p:spPr>
        <p:txBody>
          <a:bodyPr/>
          <a:lstStyle/>
          <a:p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Robust and flexible motifs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1196A3-7E1E-9145-A9AF-091871FFB8F1}"/>
              </a:ext>
            </a:extLst>
          </p:cNvPr>
          <p:cNvSpPr/>
          <p:nvPr/>
        </p:nvSpPr>
        <p:spPr>
          <a:xfrm>
            <a:off x="457200" y="3101876"/>
            <a:ext cx="8458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Robust motifs are particularly meaningful because they constrain the TLN dynamics so that certain features (namely, the fixed point structure) are completely independent of the choice of W.</a:t>
            </a:r>
          </a:p>
          <a:p>
            <a:endParaRPr lang="en-US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So, the actual values of the connection strengths do not matter too much!</a:t>
            </a:r>
          </a:p>
          <a:p>
            <a:endParaRPr lang="en-US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Up to n=2, all the graphs are robust motifs. </a:t>
            </a:r>
          </a:p>
          <a:p>
            <a:endParaRPr lang="en-US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0563463-61E3-F140-98E1-E88C82266936}"/>
              </a:ext>
            </a:extLst>
          </p:cNvPr>
          <p:cNvSpPr/>
          <p:nvPr/>
        </p:nvSpPr>
        <p:spPr>
          <a:xfrm>
            <a:off x="1219200" y="1066800"/>
            <a:ext cx="6477000" cy="1727915"/>
          </a:xfrm>
          <a:prstGeom prst="roundRect">
            <a:avLst/>
          </a:prstGeom>
          <a:noFill/>
          <a:ln w="19050" cmpd="sng">
            <a:solidFill>
              <a:srgbClr val="BA010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A0101"/>
              </a:solidFill>
              <a:latin typeface="Lucida Grande"/>
              <a:cs typeface="Lucida Grand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76C398-9FB0-E043-9488-817C8A58D4C2}"/>
              </a:ext>
            </a:extLst>
          </p:cNvPr>
          <p:cNvSpPr txBox="1"/>
          <p:nvPr/>
        </p:nvSpPr>
        <p:spPr>
          <a:xfrm>
            <a:off x="1371600" y="2209800"/>
            <a:ext cx="56813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Lucida Grande" panose="020B0600040502020204" pitchFamily="34" charset="0"/>
                <a:cs typeface="Lucida Grande" panose="020B0600040502020204" pitchFamily="34" charset="0"/>
              </a:rPr>
              <a:t>Otherwise, we say that G is a </a:t>
            </a:r>
            <a:r>
              <a:rPr lang="en-US" sz="2000" dirty="0">
                <a:solidFill>
                  <a:srgbClr val="A2001A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flexible motif</a:t>
            </a:r>
            <a:r>
              <a:rPr lang="en-US" sz="2000" dirty="0">
                <a:latin typeface="Lucida Grande" panose="020B0600040502020204" pitchFamily="34" charset="0"/>
                <a:cs typeface="Lucida Grande" panose="020B0600040502020204" pitchFamily="34" charset="0"/>
              </a:rPr>
              <a:t>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3846CE-7F39-E840-9E14-CAA8EF197D9F}"/>
              </a:ext>
            </a:extLst>
          </p:cNvPr>
          <p:cNvGrpSpPr/>
          <p:nvPr/>
        </p:nvGrpSpPr>
        <p:grpSpPr>
          <a:xfrm>
            <a:off x="1371600" y="1066800"/>
            <a:ext cx="8686800" cy="1143000"/>
            <a:chOff x="1371600" y="1066800"/>
            <a:chExt cx="8686800" cy="114300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09B28BC-6BE8-FE4D-A111-430DF980DCFC}"/>
                </a:ext>
              </a:extLst>
            </p:cNvPr>
            <p:cNvGrpSpPr/>
            <p:nvPr/>
          </p:nvGrpSpPr>
          <p:grpSpPr>
            <a:xfrm>
              <a:off x="1371600" y="1066800"/>
              <a:ext cx="8686800" cy="1143000"/>
              <a:chOff x="381000" y="1524000"/>
              <a:chExt cx="8686800" cy="1143000"/>
            </a:xfrm>
          </p:grpSpPr>
          <p:sp>
            <p:nvSpPr>
              <p:cNvPr id="6" name="Title 1">
                <a:extLst>
                  <a:ext uri="{FF2B5EF4-FFF2-40B4-BE49-F238E27FC236}">
                    <a16:creationId xmlns:a16="http://schemas.microsoft.com/office/drawing/2014/main" id="{9C174360-B946-6A49-8833-C75C40BE5B05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81000" y="1524000"/>
                <a:ext cx="8686800" cy="11430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="" xmlns:ma14="http://schemas.microsoft.com/office/mac/drawingml/2011/main" val="1"/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>
                <a:lvl1pPr algn="ctr" defTabSz="457200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400" kern="1200">
                    <a:solidFill>
                      <a:schemeClr val="tx1"/>
                    </a:solidFill>
                    <a:latin typeface="+mj-lt"/>
                    <a:ea typeface="ＭＳ Ｐゴシック" charset="-128"/>
                    <a:cs typeface="ＭＳ Ｐゴシック" charset="-128"/>
                  </a:defRPr>
                </a:lvl1pPr>
                <a:lvl2pPr algn="ctr" defTabSz="457200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2pPr>
                <a:lvl3pPr algn="ctr" defTabSz="457200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3pPr>
                <a:lvl4pPr algn="ctr" defTabSz="457200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4pPr>
                <a:lvl5pPr algn="ctr" defTabSz="457200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5pPr>
                <a:lvl6pPr marL="457200" algn="ctr" defTabSz="457200" rtl="0" fontAlgn="base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6pPr>
                <a:lvl7pPr marL="914400" algn="ctr" defTabSz="457200" rtl="0" fontAlgn="base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7pPr>
                <a:lvl8pPr marL="1371600" algn="ctr" defTabSz="457200" rtl="0" fontAlgn="base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8pPr>
                <a:lvl9pPr marL="1828800" algn="ctr" defTabSz="457200" rtl="0" fontAlgn="base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9pPr>
              </a:lstStyle>
              <a:p>
                <a:pPr algn="l"/>
                <a:r>
                  <a:rPr lang="en-US" sz="2000" dirty="0">
                    <a:latin typeface="Lucida Grande" panose="020B0600040502020204" pitchFamily="34" charset="0"/>
                    <a:ea typeface="ＭＳ Ｐゴシック" charset="0"/>
                    <a:cs typeface="Lucida Grande" panose="020B0600040502020204" pitchFamily="34" charset="0"/>
                  </a:rPr>
                  <a:t>We say that a graph     is a </a:t>
                </a:r>
                <a:r>
                  <a:rPr lang="en-US" sz="2000" dirty="0">
                    <a:solidFill>
                      <a:srgbClr val="A2001A"/>
                    </a:solidFill>
                    <a:latin typeface="Lucida Grande" panose="020B0600040502020204" pitchFamily="34" charset="0"/>
                    <a:ea typeface="ＭＳ Ｐゴシック" charset="0"/>
                    <a:cs typeface="Lucida Grande" panose="020B0600040502020204" pitchFamily="34" charset="0"/>
                  </a:rPr>
                  <a:t>robust motif </a:t>
                </a:r>
                <a:r>
                  <a:rPr lang="en-US" sz="2000" dirty="0">
                    <a:latin typeface="Lucida Grande" panose="020B0600040502020204" pitchFamily="34" charset="0"/>
                    <a:ea typeface="ＭＳ Ｐゴシック" charset="0"/>
                    <a:cs typeface="Lucida Grande" panose="020B0600040502020204" pitchFamily="34" charset="0"/>
                  </a:rPr>
                  <a:t>if</a:t>
                </a:r>
              </a:p>
              <a:p>
                <a:pPr algn="l"/>
                <a:r>
                  <a:rPr lang="en-US" sz="800" dirty="0">
                    <a:latin typeface="Lucida Grande" panose="020B0600040502020204" pitchFamily="34" charset="0"/>
                    <a:ea typeface="ＭＳ Ｐゴシック" charset="0"/>
                    <a:cs typeface="Lucida Grande" panose="020B0600040502020204" pitchFamily="34" charset="0"/>
                  </a:rPr>
                  <a:t> </a:t>
                </a:r>
              </a:p>
              <a:p>
                <a:pPr algn="l"/>
                <a:r>
                  <a:rPr lang="en-US" sz="2000" dirty="0">
                    <a:latin typeface="Lucida Grande" panose="020B0600040502020204" pitchFamily="34" charset="0"/>
                    <a:ea typeface="ＭＳ Ｐゴシック" charset="0"/>
                    <a:cs typeface="Lucida Grande" panose="020B0600040502020204" pitchFamily="34" charset="0"/>
                  </a:rPr>
                  <a:t>is identical for every     with graph    .</a:t>
                </a:r>
              </a:p>
            </p:txBody>
          </p:sp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CD57B149-FDAF-CD46-8506-16341C3753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699760" y="1752600"/>
                <a:ext cx="877823" cy="292608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93CB3D2-BE59-EA48-9BD7-F4D9E1C7B7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74848" y="1767840"/>
                <a:ext cx="220436" cy="22860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917D7F95-C86E-E84E-B8BD-631129149F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39533" y="2209800"/>
                <a:ext cx="313267" cy="228600"/>
              </a:xfrm>
              <a:prstGeom prst="rect">
                <a:avLst/>
              </a:prstGeom>
            </p:spPr>
          </p:pic>
        </p:grp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D8B9D1B-DF59-0146-AB19-B8746263E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99364" y="1752600"/>
              <a:ext cx="220436" cy="228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85695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1B06322-F927-6646-A8E0-AE0048E3B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76200"/>
            <a:ext cx="8686800" cy="654596"/>
          </a:xfrm>
        </p:spPr>
        <p:txBody>
          <a:bodyPr/>
          <a:lstStyle/>
          <a:p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Robust and flexible motifs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1196A3-7E1E-9145-A9AF-091871FFB8F1}"/>
              </a:ext>
            </a:extLst>
          </p:cNvPr>
          <p:cNvSpPr/>
          <p:nvPr/>
        </p:nvSpPr>
        <p:spPr>
          <a:xfrm>
            <a:off x="457200" y="3089970"/>
            <a:ext cx="84582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Robust motifs are particularly meaningful because they constrain the TLN dynamics so that certain features (namely, the fixed point structure) are completely independent of the choice of W.</a:t>
            </a:r>
          </a:p>
          <a:p>
            <a:endParaRPr lang="en-US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So, the actual values of the connection strengths do not matter too much!</a:t>
            </a:r>
          </a:p>
          <a:p>
            <a:endParaRPr lang="en-US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Up to n=2, all the graphs are robust motifs. </a:t>
            </a:r>
          </a:p>
          <a:p>
            <a:endParaRPr lang="en-US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endParaRPr lang="en-US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r>
              <a:rPr lang="en-US" sz="2200" dirty="0">
                <a:solidFill>
                  <a:srgbClr val="A2001A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Problem:</a:t>
            </a:r>
            <a:r>
              <a:rPr lang="en-US" sz="2200" dirty="0">
                <a:latin typeface="Lucida Grande" panose="020B0600040502020204" pitchFamily="34" charset="0"/>
                <a:cs typeface="Lucida Grande" panose="020B0600040502020204" pitchFamily="34" charset="0"/>
              </a:rPr>
              <a:t>   What are the other robust motifs? </a:t>
            </a:r>
          </a:p>
          <a:p>
            <a:r>
              <a:rPr lang="en-US" sz="2200" dirty="0">
                <a:latin typeface="Lucida Grande" panose="020B0600040502020204" pitchFamily="34" charset="0"/>
                <a:cs typeface="Lucida Grande" panose="020B0600040502020204" pitchFamily="34" charset="0"/>
              </a:rPr>
              <a:t>		      Do they even exist for n &gt; 2?</a:t>
            </a:r>
          </a:p>
          <a:p>
            <a:endParaRPr lang="en-US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8B17F7FA-70CB-4949-ABC3-3A9E715DB101}"/>
              </a:ext>
            </a:extLst>
          </p:cNvPr>
          <p:cNvSpPr/>
          <p:nvPr/>
        </p:nvSpPr>
        <p:spPr>
          <a:xfrm>
            <a:off x="1219200" y="1066800"/>
            <a:ext cx="6477000" cy="1727915"/>
          </a:xfrm>
          <a:prstGeom prst="roundRect">
            <a:avLst/>
          </a:prstGeom>
          <a:noFill/>
          <a:ln w="19050" cmpd="sng">
            <a:solidFill>
              <a:srgbClr val="BA010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A0101"/>
              </a:solidFill>
              <a:latin typeface="Lucida Grande"/>
              <a:cs typeface="Lucida Grande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15F0C9-D0B8-E14A-A2E1-5BF2516EA77A}"/>
              </a:ext>
            </a:extLst>
          </p:cNvPr>
          <p:cNvSpPr txBox="1"/>
          <p:nvPr/>
        </p:nvSpPr>
        <p:spPr>
          <a:xfrm>
            <a:off x="1371600" y="2209800"/>
            <a:ext cx="56813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Lucida Grande" panose="020B0600040502020204" pitchFamily="34" charset="0"/>
                <a:cs typeface="Lucida Grande" panose="020B0600040502020204" pitchFamily="34" charset="0"/>
              </a:rPr>
              <a:t>Otherwise, we say that G is a </a:t>
            </a:r>
            <a:r>
              <a:rPr lang="en-US" sz="2000" dirty="0">
                <a:solidFill>
                  <a:srgbClr val="A2001A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flexible motif</a:t>
            </a:r>
            <a:r>
              <a:rPr lang="en-US" sz="2000" dirty="0">
                <a:latin typeface="Lucida Grande" panose="020B0600040502020204" pitchFamily="34" charset="0"/>
                <a:cs typeface="Lucida Grande" panose="020B0600040502020204" pitchFamily="34" charset="0"/>
              </a:rPr>
              <a:t>. 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AABB3C4-9D2D-1D47-BEF4-E26EFED293DB}"/>
              </a:ext>
            </a:extLst>
          </p:cNvPr>
          <p:cNvGrpSpPr/>
          <p:nvPr/>
        </p:nvGrpSpPr>
        <p:grpSpPr>
          <a:xfrm>
            <a:off x="1371600" y="1066800"/>
            <a:ext cx="8686800" cy="1143000"/>
            <a:chOff x="1371600" y="1066800"/>
            <a:chExt cx="8686800" cy="114300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47938F-0311-C646-AEDC-67B5F08AAA00}"/>
                </a:ext>
              </a:extLst>
            </p:cNvPr>
            <p:cNvGrpSpPr/>
            <p:nvPr/>
          </p:nvGrpSpPr>
          <p:grpSpPr>
            <a:xfrm>
              <a:off x="1371600" y="1066800"/>
              <a:ext cx="8686800" cy="1143000"/>
              <a:chOff x="381000" y="1524000"/>
              <a:chExt cx="8686800" cy="1143000"/>
            </a:xfrm>
          </p:grpSpPr>
          <p:sp>
            <p:nvSpPr>
              <p:cNvPr id="28" name="Title 1">
                <a:extLst>
                  <a:ext uri="{FF2B5EF4-FFF2-40B4-BE49-F238E27FC236}">
                    <a16:creationId xmlns:a16="http://schemas.microsoft.com/office/drawing/2014/main" id="{844B873A-CA0C-A14E-A41D-6EDEE4ED07CC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81000" y="1524000"/>
                <a:ext cx="8686800" cy="11430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="" xmlns:ma14="http://schemas.microsoft.com/office/mac/drawingml/2011/main" val="1"/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>
                <a:lvl1pPr algn="ctr" defTabSz="457200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400" kern="1200">
                    <a:solidFill>
                      <a:schemeClr val="tx1"/>
                    </a:solidFill>
                    <a:latin typeface="+mj-lt"/>
                    <a:ea typeface="ＭＳ Ｐゴシック" charset="-128"/>
                    <a:cs typeface="ＭＳ Ｐゴシック" charset="-128"/>
                  </a:defRPr>
                </a:lvl1pPr>
                <a:lvl2pPr algn="ctr" defTabSz="457200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2pPr>
                <a:lvl3pPr algn="ctr" defTabSz="457200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3pPr>
                <a:lvl4pPr algn="ctr" defTabSz="457200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4pPr>
                <a:lvl5pPr algn="ctr" defTabSz="457200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5pPr>
                <a:lvl6pPr marL="457200" algn="ctr" defTabSz="457200" rtl="0" fontAlgn="base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6pPr>
                <a:lvl7pPr marL="914400" algn="ctr" defTabSz="457200" rtl="0" fontAlgn="base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7pPr>
                <a:lvl8pPr marL="1371600" algn="ctr" defTabSz="457200" rtl="0" fontAlgn="base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8pPr>
                <a:lvl9pPr marL="1828800" algn="ctr" defTabSz="457200" rtl="0" fontAlgn="base">
                  <a:spcBef>
                    <a:spcPct val="0"/>
                  </a:spcBef>
                  <a:spcAft>
                    <a:spcPct val="0"/>
                  </a:spcAft>
                  <a:defRPr sz="4400">
                    <a:solidFill>
                      <a:schemeClr val="tx1"/>
                    </a:solidFill>
                    <a:latin typeface="Calibri" charset="0"/>
                    <a:ea typeface="ＭＳ Ｐゴシック" charset="-128"/>
                    <a:cs typeface="ＭＳ Ｐゴシック" charset="-128"/>
                  </a:defRPr>
                </a:lvl9pPr>
              </a:lstStyle>
              <a:p>
                <a:pPr algn="l"/>
                <a:r>
                  <a:rPr lang="en-US" sz="2000" dirty="0">
                    <a:latin typeface="Lucida Grande" panose="020B0600040502020204" pitchFamily="34" charset="0"/>
                    <a:ea typeface="ＭＳ Ｐゴシック" charset="0"/>
                    <a:cs typeface="Lucida Grande" panose="020B0600040502020204" pitchFamily="34" charset="0"/>
                  </a:rPr>
                  <a:t>We say that a graph     is a </a:t>
                </a:r>
                <a:r>
                  <a:rPr lang="en-US" sz="2000" dirty="0">
                    <a:solidFill>
                      <a:srgbClr val="A2001A"/>
                    </a:solidFill>
                    <a:latin typeface="Lucida Grande" panose="020B0600040502020204" pitchFamily="34" charset="0"/>
                    <a:ea typeface="ＭＳ Ｐゴシック" charset="0"/>
                    <a:cs typeface="Lucida Grande" panose="020B0600040502020204" pitchFamily="34" charset="0"/>
                  </a:rPr>
                  <a:t>robust motif </a:t>
                </a:r>
                <a:r>
                  <a:rPr lang="en-US" sz="2000" dirty="0">
                    <a:latin typeface="Lucida Grande" panose="020B0600040502020204" pitchFamily="34" charset="0"/>
                    <a:ea typeface="ＭＳ Ｐゴシック" charset="0"/>
                    <a:cs typeface="Lucida Grande" panose="020B0600040502020204" pitchFamily="34" charset="0"/>
                  </a:rPr>
                  <a:t>if</a:t>
                </a:r>
              </a:p>
              <a:p>
                <a:pPr algn="l"/>
                <a:r>
                  <a:rPr lang="en-US" sz="800" dirty="0">
                    <a:latin typeface="Lucida Grande" panose="020B0600040502020204" pitchFamily="34" charset="0"/>
                    <a:ea typeface="ＭＳ Ｐゴシック" charset="0"/>
                    <a:cs typeface="Lucida Grande" panose="020B0600040502020204" pitchFamily="34" charset="0"/>
                  </a:rPr>
                  <a:t> </a:t>
                </a:r>
              </a:p>
              <a:p>
                <a:pPr algn="l"/>
                <a:r>
                  <a:rPr lang="en-US" sz="2000" dirty="0">
                    <a:latin typeface="Lucida Grande" panose="020B0600040502020204" pitchFamily="34" charset="0"/>
                    <a:ea typeface="ＭＳ Ｐゴシック" charset="0"/>
                    <a:cs typeface="Lucida Grande" panose="020B0600040502020204" pitchFamily="34" charset="0"/>
                  </a:rPr>
                  <a:t>is identical for every     with graph    .</a:t>
                </a:r>
              </a:p>
            </p:txBody>
          </p:sp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55434D5D-27C1-9B41-A86C-03E966657F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699760" y="1752600"/>
                <a:ext cx="877823" cy="292608"/>
              </a:xfrm>
              <a:prstGeom prst="rect">
                <a:avLst/>
              </a:prstGeom>
            </p:spPr>
          </p:pic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F67B8523-4E38-524D-A1E1-604FA94A4C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74848" y="1767840"/>
                <a:ext cx="220436" cy="228600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D9E58C3D-9C8C-B64E-82E2-3E5B8947CF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39533" y="2209800"/>
                <a:ext cx="313267" cy="228600"/>
              </a:xfrm>
              <a:prstGeom prst="rect">
                <a:avLst/>
              </a:prstGeom>
            </p:spPr>
          </p:pic>
        </p:grp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FB66AB3-AD4D-CA41-94CF-948B14EE1D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99364" y="1752600"/>
              <a:ext cx="220436" cy="228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198395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D0A167-905D-C44F-9145-8075180C5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04800"/>
            <a:ext cx="8001000" cy="685800"/>
          </a:xfrm>
        </p:spPr>
        <p:txBody>
          <a:bodyPr/>
          <a:lstStyle/>
          <a:p>
            <a:r>
              <a:rPr lang="en-US" sz="26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FP(W) constraints for all n=3 graphs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F71F55-632B-5A4A-AD6C-365C1F5EB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1569"/>
            <a:ext cx="9144000" cy="4828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510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933B094-2E48-C540-980F-2D5967C922FA}"/>
              </a:ext>
            </a:extLst>
          </p:cNvPr>
          <p:cNvSpPr/>
          <p:nvPr/>
        </p:nvSpPr>
        <p:spPr>
          <a:xfrm>
            <a:off x="152400" y="877669"/>
            <a:ext cx="89611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Lucida Grande" panose="020B0600040502020204" pitchFamily="34" charset="0"/>
                <a:cs typeface="Lucida Grande" panose="020B0600040502020204" pitchFamily="34" charset="0"/>
              </a:rPr>
              <a:t>Theorem: </a:t>
            </a: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All robust motifs (other than the 3-cycle and the size 2 WTA motif) </a:t>
            </a:r>
          </a:p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are precisely the graphs in the two families DAG1 and DAG2.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7CED64-66B7-B743-B19E-531C0639A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32468"/>
            <a:ext cx="6280529" cy="522553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EBEB7D7-13E5-984C-A01E-9280B3381DDE}"/>
              </a:ext>
            </a:extLst>
          </p:cNvPr>
          <p:cNvSpPr txBox="1">
            <a:spLocks/>
          </p:cNvSpPr>
          <p:nvPr/>
        </p:nvSpPr>
        <p:spPr bwMode="auto">
          <a:xfrm>
            <a:off x="228600" y="76200"/>
            <a:ext cx="8686800" cy="65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Characterization of </a:t>
            </a:r>
            <a:r>
              <a:rPr lang="en-US" sz="2800" dirty="0">
                <a:solidFill>
                  <a:srgbClr val="A2001A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robust motifs </a:t>
            </a:r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for all n</a:t>
            </a:r>
          </a:p>
        </p:txBody>
      </p:sp>
    </p:spTree>
    <p:extLst>
      <p:ext uri="{BB962C8B-B14F-4D97-AF65-F5344CB8AC3E}">
        <p14:creationId xmlns:p14="http://schemas.microsoft.com/office/powerpoint/2010/main" val="20958923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57CED64-66B7-B743-B19E-531C0639A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32468"/>
            <a:ext cx="6280529" cy="5225532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A8B68BD-0F1A-0944-8F54-E2276ED2B65E}"/>
              </a:ext>
            </a:extLst>
          </p:cNvPr>
          <p:cNvSpPr/>
          <p:nvPr/>
        </p:nvSpPr>
        <p:spPr>
          <a:xfrm>
            <a:off x="3657600" y="3581400"/>
            <a:ext cx="3994529" cy="914400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8F68B69-148D-9446-BAB5-5E58D725EFD4}"/>
              </a:ext>
            </a:extLst>
          </p:cNvPr>
          <p:cNvSpPr/>
          <p:nvPr/>
        </p:nvSpPr>
        <p:spPr>
          <a:xfrm>
            <a:off x="6553200" y="2171700"/>
            <a:ext cx="914400" cy="723900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AC77FC-E20B-9844-AECE-FEB6395D4992}"/>
              </a:ext>
            </a:extLst>
          </p:cNvPr>
          <p:cNvSpPr/>
          <p:nvPr/>
        </p:nvSpPr>
        <p:spPr>
          <a:xfrm>
            <a:off x="152400" y="877669"/>
            <a:ext cx="89611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Lucida Grande" panose="020B0600040502020204" pitchFamily="34" charset="0"/>
                <a:cs typeface="Lucida Grande" panose="020B0600040502020204" pitchFamily="34" charset="0"/>
              </a:rPr>
              <a:t>Theorem: </a:t>
            </a: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All robust motifs (other than the 3-cycle and the size 2 WTA motif) </a:t>
            </a:r>
          </a:p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are precisely the graphs in the two families DAG1 and DAG2.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D460D26-C3BD-FF49-82A9-12C9448F152A}"/>
              </a:ext>
            </a:extLst>
          </p:cNvPr>
          <p:cNvSpPr txBox="1">
            <a:spLocks/>
          </p:cNvSpPr>
          <p:nvPr/>
        </p:nvSpPr>
        <p:spPr bwMode="auto">
          <a:xfrm>
            <a:off x="228600" y="76200"/>
            <a:ext cx="8686800" cy="65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Characterization of </a:t>
            </a:r>
            <a:r>
              <a:rPr lang="en-US" sz="2800" dirty="0">
                <a:solidFill>
                  <a:srgbClr val="A2001A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robust motifs </a:t>
            </a:r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for all n</a:t>
            </a:r>
          </a:p>
        </p:txBody>
      </p:sp>
    </p:spTree>
    <p:extLst>
      <p:ext uri="{BB962C8B-B14F-4D97-AF65-F5344CB8AC3E}">
        <p14:creationId xmlns:p14="http://schemas.microsoft.com/office/powerpoint/2010/main" val="17105689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57CED64-66B7-B743-B19E-531C0639A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905000"/>
            <a:ext cx="3388617" cy="2819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277E19-2F5F-2A4C-BEF1-35CE9C1E3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782" y="2324100"/>
            <a:ext cx="5606218" cy="21336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BB9F280-CB1C-B14A-BBAA-4DC816F92D30}"/>
              </a:ext>
            </a:extLst>
          </p:cNvPr>
          <p:cNvSpPr/>
          <p:nvPr/>
        </p:nvSpPr>
        <p:spPr>
          <a:xfrm>
            <a:off x="152400" y="877669"/>
            <a:ext cx="89611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Lucida Grande" panose="020B0600040502020204" pitchFamily="34" charset="0"/>
                <a:cs typeface="Lucida Grande" panose="020B0600040502020204" pitchFamily="34" charset="0"/>
              </a:rPr>
              <a:t>Theorem: </a:t>
            </a: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All robust motifs (other than the 3-cycle and the size 2 WTA motif) </a:t>
            </a:r>
          </a:p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are precisely the graphs in the two families DAG1 and DAG2.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B1B2CD8-3308-6A4D-8EFB-66C8BEAD47AB}"/>
              </a:ext>
            </a:extLst>
          </p:cNvPr>
          <p:cNvSpPr txBox="1">
            <a:spLocks/>
          </p:cNvSpPr>
          <p:nvPr/>
        </p:nvSpPr>
        <p:spPr bwMode="auto">
          <a:xfrm>
            <a:off x="228600" y="76200"/>
            <a:ext cx="8686800" cy="65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Characterization of </a:t>
            </a:r>
            <a:r>
              <a:rPr lang="en-US" sz="2800" dirty="0">
                <a:solidFill>
                  <a:srgbClr val="A2001A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robust motifs </a:t>
            </a:r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for all n</a:t>
            </a:r>
          </a:p>
        </p:txBody>
      </p:sp>
    </p:spTree>
    <p:extLst>
      <p:ext uri="{BB962C8B-B14F-4D97-AF65-F5344CB8AC3E}">
        <p14:creationId xmlns:p14="http://schemas.microsoft.com/office/powerpoint/2010/main" val="21513997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57CED64-66B7-B743-B19E-531C0639A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905000"/>
            <a:ext cx="3388617" cy="2819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277E19-2F5F-2A4C-BEF1-35CE9C1E3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782" y="2324100"/>
            <a:ext cx="5606218" cy="21336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BB9F280-CB1C-B14A-BBAA-4DC816F92D30}"/>
              </a:ext>
            </a:extLst>
          </p:cNvPr>
          <p:cNvSpPr/>
          <p:nvPr/>
        </p:nvSpPr>
        <p:spPr>
          <a:xfrm>
            <a:off x="152400" y="877669"/>
            <a:ext cx="89611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Lucida Grande" panose="020B0600040502020204" pitchFamily="34" charset="0"/>
                <a:cs typeface="Lucida Grande" panose="020B0600040502020204" pitchFamily="34" charset="0"/>
              </a:rPr>
              <a:t>Theorem: </a:t>
            </a:r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All robust motifs (other than the 3-cycle and the size 2 WTA motif) </a:t>
            </a:r>
          </a:p>
          <a:p>
            <a:r>
              <a:rPr lang="en-US" dirty="0">
                <a:latin typeface="Lucida Grande" panose="020B0600040502020204" pitchFamily="34" charset="0"/>
                <a:cs typeface="Lucida Grande" panose="020B0600040502020204" pitchFamily="34" charset="0"/>
              </a:rPr>
              <a:t>are precisely the graphs in the two families DAG1 and DAG2.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B1B2CD8-3308-6A4D-8EFB-66C8BEAD47AB}"/>
              </a:ext>
            </a:extLst>
          </p:cNvPr>
          <p:cNvSpPr txBox="1">
            <a:spLocks/>
          </p:cNvSpPr>
          <p:nvPr/>
        </p:nvSpPr>
        <p:spPr bwMode="auto">
          <a:xfrm>
            <a:off x="228600" y="76200"/>
            <a:ext cx="8686800" cy="654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Characterization of </a:t>
            </a:r>
            <a:r>
              <a:rPr lang="en-US" sz="2800" dirty="0">
                <a:solidFill>
                  <a:srgbClr val="A2001A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robust motifs </a:t>
            </a:r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for all 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EA524BB-0E2B-354B-B10E-CAC99B2490BC}"/>
              </a:ext>
            </a:extLst>
          </p:cNvPr>
          <p:cNvSpPr/>
          <p:nvPr/>
        </p:nvSpPr>
        <p:spPr>
          <a:xfrm>
            <a:off x="8001000" y="2293806"/>
            <a:ext cx="1066800" cy="2163893"/>
          </a:xfrm>
          <a:prstGeom prst="roundRect">
            <a:avLst/>
          </a:prstGeom>
          <a:noFill/>
          <a:ln w="19050">
            <a:solidFill>
              <a:srgbClr val="FF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3FAEBB3-6DB0-3E4D-8BEE-705D648A2E90}"/>
              </a:ext>
            </a:extLst>
          </p:cNvPr>
          <p:cNvSpPr/>
          <p:nvPr/>
        </p:nvSpPr>
        <p:spPr>
          <a:xfrm>
            <a:off x="4114800" y="2308953"/>
            <a:ext cx="1066800" cy="2163893"/>
          </a:xfrm>
          <a:prstGeom prst="roundRect">
            <a:avLst/>
          </a:prstGeom>
          <a:noFill/>
          <a:ln w="19050">
            <a:solidFill>
              <a:srgbClr val="FF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438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68154F9-546F-3C4C-B24C-BF778285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0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Cyclic union core motifs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551861-F14E-1D46-B895-B63DF9C43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604" y="690212"/>
            <a:ext cx="2512596" cy="30175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7A2B096-F110-824B-B16D-D490627FA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267" y="690212"/>
            <a:ext cx="2512596" cy="301752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70B1070-40C4-3547-931E-62590EF2B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1435" y="716280"/>
            <a:ext cx="2512596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354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133600"/>
            <a:ext cx="8382000" cy="1371600"/>
          </a:xfrm>
        </p:spPr>
        <p:txBody>
          <a:bodyPr/>
          <a:lstStyle/>
          <a:p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Some ideas that go into the proofs…</a:t>
            </a:r>
          </a:p>
        </p:txBody>
      </p:sp>
    </p:spTree>
    <p:extLst>
      <p:ext uri="{BB962C8B-B14F-4D97-AF65-F5344CB8AC3E}">
        <p14:creationId xmlns:p14="http://schemas.microsoft.com/office/powerpoint/2010/main" val="32749322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965A253C-E65B-ED43-A621-FC59DD301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0"/>
            <a:ext cx="8001000" cy="685800"/>
          </a:xfrm>
        </p:spPr>
        <p:txBody>
          <a:bodyPr/>
          <a:lstStyle/>
          <a:p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Proof ingredients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FD6FE75-1D0E-B646-A9F2-BC0F8F38DF89}"/>
              </a:ext>
            </a:extLst>
          </p:cNvPr>
          <p:cNvSpPr txBox="1">
            <a:spLocks/>
          </p:cNvSpPr>
          <p:nvPr/>
        </p:nvSpPr>
        <p:spPr bwMode="auto">
          <a:xfrm>
            <a:off x="152400" y="685800"/>
            <a:ext cx="8991600" cy="2703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algn="l"/>
            <a:r>
              <a:rPr lang="en-US" sz="2000" dirty="0">
                <a:solidFill>
                  <a:srgbClr val="A2001A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1. Graph rules</a:t>
            </a:r>
            <a:r>
              <a:rPr lang="en-US" sz="20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, “threshold-linear algebra,” and related concepts/tools such as </a:t>
            </a:r>
            <a:r>
              <a:rPr lang="en-US" sz="2000" dirty="0">
                <a:solidFill>
                  <a:srgbClr val="A2001A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domination</a:t>
            </a:r>
            <a:r>
              <a:rPr lang="en-US" sz="20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, developed initially for </a:t>
            </a:r>
            <a:r>
              <a:rPr lang="en-US" sz="2000" dirty="0">
                <a:solidFill>
                  <a:srgbClr val="A2001A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CTLNs</a:t>
            </a:r>
            <a:r>
              <a:rPr lang="en-US" sz="20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 in:</a:t>
            </a:r>
          </a:p>
          <a:p>
            <a:pPr algn="l"/>
            <a:endParaRPr lang="en-US" sz="2000" dirty="0">
              <a:latin typeface="Lucida Grande" panose="020B0600040502020204" pitchFamily="34" charset="0"/>
              <a:ea typeface="ＭＳ Ｐゴシック" charset="0"/>
              <a:cs typeface="Lucida Grande" panose="020B0600040502020204" pitchFamily="34" charset="0"/>
            </a:endParaRPr>
          </a:p>
          <a:p>
            <a:pPr algn="l"/>
            <a:endParaRPr lang="en-US" sz="2000" dirty="0">
              <a:latin typeface="Lucida Grande" panose="020B0600040502020204" pitchFamily="34" charset="0"/>
              <a:ea typeface="ＭＳ Ｐゴシック" charset="0"/>
              <a:cs typeface="Lucida Grande" panose="020B0600040502020204" pitchFamily="34" charset="0"/>
            </a:endParaRPr>
          </a:p>
          <a:p>
            <a:pPr algn="l"/>
            <a:endParaRPr lang="en-US" sz="2000" dirty="0">
              <a:latin typeface="Lucida Grande" panose="020B0600040502020204" pitchFamily="34" charset="0"/>
              <a:ea typeface="ＭＳ Ｐゴシック" charset="0"/>
              <a:cs typeface="Lucida Grande" panose="020B0600040502020204" pitchFamily="34" charset="0"/>
            </a:endParaRPr>
          </a:p>
          <a:p>
            <a:pPr algn="l"/>
            <a:endParaRPr lang="en-US" sz="2000" dirty="0">
              <a:latin typeface="Lucida Grande" panose="020B0600040502020204" pitchFamily="34" charset="0"/>
              <a:ea typeface="ＭＳ Ｐゴシック" charset="0"/>
              <a:cs typeface="Lucida Grande" panose="020B0600040502020204" pitchFamily="34" charset="0"/>
            </a:endParaRPr>
          </a:p>
          <a:p>
            <a:pPr algn="l"/>
            <a:r>
              <a:rPr lang="en-US" sz="20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and further developed in: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D62B8EB-4D0D-0C43-8F1C-7DE27266B125}"/>
              </a:ext>
            </a:extLst>
          </p:cNvPr>
          <p:cNvSpPr/>
          <p:nvPr/>
        </p:nvSpPr>
        <p:spPr>
          <a:xfrm>
            <a:off x="609600" y="1828800"/>
            <a:ext cx="8001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C. </a:t>
            </a:r>
            <a:r>
              <a:rPr lang="en-US" sz="16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Curto</a:t>
            </a:r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, J. </a:t>
            </a:r>
            <a:r>
              <a:rPr lang="en-US" sz="16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Geneson</a:t>
            </a:r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, K. Morrison. Fixed points of threshold-linear networks. Neural Comp., 2019, available at </a:t>
            </a:r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  <a:hlinkClick r:id="rId3"/>
              </a:rPr>
              <a:t>https://arxiv.org/abs/1804.00794</a:t>
            </a:r>
            <a:endParaRPr lang="en-US" sz="16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  <a:p>
            <a:endParaRPr lang="en-US" sz="16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A2EF38-A81A-F842-A2EE-062EE4FF9E8F}"/>
              </a:ext>
            </a:extLst>
          </p:cNvPr>
          <p:cNvSpPr/>
          <p:nvPr/>
        </p:nvSpPr>
        <p:spPr>
          <a:xfrm>
            <a:off x="685800" y="3437930"/>
            <a:ext cx="7391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C. </a:t>
            </a:r>
            <a:r>
              <a:rPr lang="en-US" sz="16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Curto</a:t>
            </a:r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, C. Langdon, K. Morrison. Robust motifs of threshold-linear networks. Preprint available at </a:t>
            </a:r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  <a:hlinkClick r:id="rId4"/>
              </a:rPr>
              <a:t>https://arxiv.org/abs/1902.10270</a:t>
            </a:r>
            <a:endParaRPr lang="en-US" sz="16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44A696-6DA7-1F40-BE4E-3932CD377C86}"/>
              </a:ext>
            </a:extLst>
          </p:cNvPr>
          <p:cNvSpPr/>
          <p:nvPr/>
        </p:nvSpPr>
        <p:spPr>
          <a:xfrm>
            <a:off x="685800" y="4247465"/>
            <a:ext cx="73914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C. </a:t>
            </a:r>
            <a:r>
              <a:rPr lang="en-US" sz="1600" dirty="0" err="1">
                <a:latin typeface="Lucida Grande" panose="020B0600040502020204" pitchFamily="34" charset="0"/>
                <a:cs typeface="Lucida Grande" panose="020B0600040502020204" pitchFamily="34" charset="0"/>
              </a:rPr>
              <a:t>Curto</a:t>
            </a:r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</a:rPr>
              <a:t>, C. Langdon, K. Morrison. Combinatorial geometry of threshold-linear networks. Preprint available at </a:t>
            </a:r>
            <a:r>
              <a:rPr lang="en-US" sz="1600" dirty="0">
                <a:latin typeface="Lucida Grande" panose="020B0600040502020204" pitchFamily="34" charset="0"/>
                <a:cs typeface="Lucida Grande" panose="020B0600040502020204" pitchFamily="34" charset="0"/>
                <a:hlinkClick r:id="rId5"/>
              </a:rPr>
              <a:t>https://arxiv.org/abs/2008.01032</a:t>
            </a:r>
            <a:endParaRPr lang="en-US" sz="16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4376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D62B8EB-4D0D-0C43-8F1C-7DE27266B125}"/>
              </a:ext>
            </a:extLst>
          </p:cNvPr>
          <p:cNvSpPr/>
          <p:nvPr/>
        </p:nvSpPr>
        <p:spPr>
          <a:xfrm>
            <a:off x="41910" y="762000"/>
            <a:ext cx="917829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A2001A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2. Key idea: </a:t>
            </a:r>
            <a:r>
              <a:rPr lang="en-US" sz="2000" dirty="0">
                <a:latin typeface="Lucida Grande" panose="020B0600040502020204" pitchFamily="34" charset="0"/>
                <a:cs typeface="Lucida Grande" panose="020B0600040502020204" pitchFamily="34" charset="0"/>
              </a:rPr>
              <a:t>characterization of fixed point supports via sign conditions.</a:t>
            </a:r>
          </a:p>
          <a:p>
            <a:endParaRPr lang="en-US" sz="2000" dirty="0">
              <a:latin typeface="Lucida Grande" panose="020B0600040502020204" pitchFamily="34" charset="0"/>
              <a:cs typeface="Lucida Grande" panose="020B06000405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1CC712-A2E6-F849-8957-AC5A223C6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127" y="1304330"/>
            <a:ext cx="8146473" cy="1066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0A29EB-42F2-1B40-A090-6FF061E1E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3590330"/>
            <a:ext cx="8870354" cy="2667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546FCE4-88DC-3448-B2BC-371B98755AD7}"/>
              </a:ext>
            </a:extLst>
          </p:cNvPr>
          <p:cNvSpPr txBox="1">
            <a:spLocks/>
          </p:cNvSpPr>
          <p:nvPr/>
        </p:nvSpPr>
        <p:spPr bwMode="auto">
          <a:xfrm>
            <a:off x="76200" y="2752130"/>
            <a:ext cx="7981122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algn="l"/>
            <a:r>
              <a:rPr lang="en-US" sz="20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3. Some new technology for studying TLNs: </a:t>
            </a:r>
            <a:r>
              <a:rPr lang="en-US" sz="2000" dirty="0">
                <a:solidFill>
                  <a:srgbClr val="A2001A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oriented matroids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56FEDB-C863-5F40-B067-B0959E3DC055}"/>
              </a:ext>
            </a:extLst>
          </p:cNvPr>
          <p:cNvSpPr txBox="1">
            <a:spLocks/>
          </p:cNvSpPr>
          <p:nvPr/>
        </p:nvSpPr>
        <p:spPr bwMode="auto">
          <a:xfrm>
            <a:off x="533400" y="0"/>
            <a:ext cx="80010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8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Proof ingredients</a:t>
            </a:r>
          </a:p>
        </p:txBody>
      </p:sp>
    </p:spTree>
    <p:extLst>
      <p:ext uri="{BB962C8B-B14F-4D97-AF65-F5344CB8AC3E}">
        <p14:creationId xmlns:p14="http://schemas.microsoft.com/office/powerpoint/2010/main" val="25234685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D0A167-905D-C44F-9145-8075180C5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304800"/>
            <a:ext cx="8001000" cy="685800"/>
          </a:xfrm>
        </p:spPr>
        <p:txBody>
          <a:bodyPr/>
          <a:lstStyle/>
          <a:p>
            <a:r>
              <a:rPr lang="en-US" sz="26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FP(W) constraints for all n=3 graphs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F71F55-632B-5A4A-AD6C-365C1F5EB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1569"/>
            <a:ext cx="9144000" cy="4828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279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5795E0-FA5F-AA44-8B93-02CE8BA04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2667000"/>
            <a:ext cx="6477000" cy="427032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0B84502-7FAC-FD4F-9860-4548CEDDB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76200"/>
            <a:ext cx="8915400" cy="685800"/>
          </a:xfrm>
        </p:spPr>
        <p:txBody>
          <a:bodyPr/>
          <a:lstStyle/>
          <a:p>
            <a:r>
              <a:rPr lang="en-US" sz="2400" u="sng" dirty="0">
                <a:solidFill>
                  <a:srgbClr val="A2001A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Mutations</a:t>
            </a:r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 of the </a:t>
            </a:r>
            <a:r>
              <a:rPr lang="en-US" sz="2400" dirty="0">
                <a:solidFill>
                  <a:srgbClr val="A2001A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oriented matroids </a:t>
            </a:r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correspond to </a:t>
            </a:r>
            <a:r>
              <a:rPr lang="en-US" sz="2400" u="sng" dirty="0">
                <a:solidFill>
                  <a:srgbClr val="A2001A"/>
                </a:solidFill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bifurcations</a:t>
            </a:r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 in the fixed point structure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40A634-6B7E-9640-A9B9-7D5A8F90B5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914400"/>
            <a:ext cx="4237384" cy="223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45211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077200" cy="457200"/>
          </a:xfrm>
        </p:spPr>
        <p:txBody>
          <a:bodyPr/>
          <a:lstStyle/>
          <a:p>
            <a:r>
              <a:rPr lang="en-US" sz="2800" dirty="0">
                <a:latin typeface="Chalkboard" charset="0"/>
                <a:ea typeface="ＭＳ Ｐゴシック" charset="0"/>
                <a:cs typeface="Chalkboard" charset="0"/>
              </a:rPr>
              <a:t>Thanks!</a:t>
            </a:r>
          </a:p>
        </p:txBody>
      </p:sp>
      <p:pic>
        <p:nvPicPr>
          <p:cNvPr id="5" name="Picture 4" descr="Blackboard-26oct201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3400"/>
            <a:ext cx="9144000" cy="373656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6200" y="4343400"/>
            <a:ext cx="56388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dirty="0">
                <a:solidFill>
                  <a:srgbClr val="A2001A"/>
                </a:solidFill>
                <a:latin typeface="Lucida Grande CE"/>
                <a:cs typeface="Lucida Grande CE"/>
              </a:rPr>
              <a:t>main contributors to this work:</a:t>
            </a:r>
          </a:p>
          <a:p>
            <a:pPr eaLnBrk="1" hangingPunct="1"/>
            <a:r>
              <a:rPr lang="en-US" dirty="0">
                <a:latin typeface="Lucida Grande CE"/>
                <a:cs typeface="Lucida Grande CE"/>
              </a:rPr>
              <a:t>Katie Morriso</a:t>
            </a:r>
            <a:r>
              <a:rPr lang="en-US" dirty="0">
                <a:solidFill>
                  <a:srgbClr val="000000"/>
                </a:solidFill>
                <a:latin typeface="Lucida Grande CE"/>
                <a:cs typeface="Lucida Grande CE"/>
              </a:rPr>
              <a:t>n</a:t>
            </a:r>
            <a:r>
              <a:rPr lang="en-US" dirty="0">
                <a:solidFill>
                  <a:srgbClr val="A2001A"/>
                </a:solidFill>
                <a:latin typeface="Lucida Grande CE"/>
                <a:cs typeface="Lucida Grande CE"/>
              </a:rPr>
              <a:t> </a:t>
            </a:r>
            <a:r>
              <a:rPr lang="en-US" dirty="0">
                <a:latin typeface="Lucida Grande CE"/>
                <a:cs typeface="Lucida Grande CE"/>
              </a:rPr>
              <a:t>(U. of Northern Colorado)</a:t>
            </a:r>
          </a:p>
          <a:p>
            <a:r>
              <a:rPr lang="en-US" dirty="0">
                <a:latin typeface="Lucida Grande CE"/>
                <a:cs typeface="Lucida Grande CE"/>
              </a:rPr>
              <a:t>Jesse Geneson (postdoc @ Penn State)</a:t>
            </a:r>
          </a:p>
          <a:p>
            <a:pPr eaLnBrk="1" hangingPunct="1"/>
            <a:r>
              <a:rPr lang="en-US" dirty="0">
                <a:latin typeface="Lucida Grande CE"/>
                <a:cs typeface="Lucida Grande CE"/>
              </a:rPr>
              <a:t>Chris Langdon (postdoc @ Penn State)</a:t>
            </a:r>
          </a:p>
          <a:p>
            <a:r>
              <a:rPr lang="en-US" dirty="0">
                <a:latin typeface="Lucida Grande CE"/>
                <a:cs typeface="Lucida Grande CE"/>
              </a:rPr>
              <a:t>Caitlyn </a:t>
            </a:r>
            <a:r>
              <a:rPr lang="en-US" dirty="0" err="1">
                <a:latin typeface="Lucida Grande CE"/>
                <a:cs typeface="Lucida Grande CE"/>
              </a:rPr>
              <a:t>Parmelee</a:t>
            </a:r>
            <a:r>
              <a:rPr lang="en-US" dirty="0">
                <a:latin typeface="Lucida Grande CE"/>
                <a:cs typeface="Lucida Grande CE"/>
              </a:rPr>
              <a:t> (Keene State College)</a:t>
            </a:r>
          </a:p>
        </p:txBody>
      </p:sp>
      <p:sp>
        <p:nvSpPr>
          <p:cNvPr id="7" name="Rectangle 6"/>
          <p:cNvSpPr/>
          <p:nvPr/>
        </p:nvSpPr>
        <p:spPr>
          <a:xfrm>
            <a:off x="5410200" y="4343400"/>
            <a:ext cx="3505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dirty="0" err="1">
                <a:solidFill>
                  <a:srgbClr val="A2001A"/>
                </a:solidFill>
                <a:latin typeface="Lucida Grande CE"/>
                <a:cs typeface="Lucida Grande CE"/>
              </a:rPr>
              <a:t>some other collaborators:</a:t>
            </a:r>
          </a:p>
          <a:p>
            <a:pPr eaLnBrk="1" hangingPunct="1"/>
            <a:r>
              <a:rPr lang="en-US" dirty="0" err="1">
                <a:latin typeface="Lucida Grande CE"/>
                <a:cs typeface="Lucida Grande CE"/>
              </a:rPr>
              <a:t>Anda</a:t>
            </a:r>
            <a:r>
              <a:rPr lang="en-US" dirty="0">
                <a:latin typeface="Lucida Grande CE"/>
                <a:cs typeface="Lucida Grande CE"/>
              </a:rPr>
              <a:t> </a:t>
            </a:r>
            <a:r>
              <a:rPr lang="en-US" dirty="0" err="1">
                <a:latin typeface="Lucida Grande CE"/>
                <a:cs typeface="Lucida Grande CE"/>
              </a:rPr>
              <a:t>Degeratu</a:t>
            </a:r>
            <a:r>
              <a:rPr lang="en-US" dirty="0">
                <a:latin typeface="Lucida Grande CE"/>
                <a:cs typeface="Lucida Grande CE"/>
              </a:rPr>
              <a:t> (Stuttgart)</a:t>
            </a:r>
          </a:p>
          <a:p>
            <a:pPr eaLnBrk="1" hangingPunct="1"/>
            <a:r>
              <a:rPr lang="en-US" dirty="0">
                <a:latin typeface="Lucida Grande CE"/>
                <a:cs typeface="Lucida Grande CE"/>
              </a:rPr>
              <a:t>Vladimir Itskov (Penn State)</a:t>
            </a:r>
          </a:p>
          <a:p>
            <a:pPr eaLnBrk="1" hangingPunct="1"/>
            <a:r>
              <a:rPr lang="en-US" dirty="0">
                <a:latin typeface="Lucida Grande CE"/>
                <a:cs typeface="Lucida Grande CE"/>
              </a:rPr>
              <a:t>Joshua Paik, </a:t>
            </a:r>
            <a:r>
              <a:rPr lang="en-US" dirty="0" err="1">
                <a:latin typeface="Lucida Grande CE"/>
                <a:cs typeface="Lucida Grande CE"/>
              </a:rPr>
              <a:t>Sumita</a:t>
            </a:r>
            <a:r>
              <a:rPr lang="en-US" dirty="0">
                <a:latin typeface="Lucida Grande CE"/>
                <a:cs typeface="Lucida Grande CE"/>
              </a:rPr>
              <a:t> </a:t>
            </a:r>
            <a:r>
              <a:rPr lang="en-US" dirty="0" err="1">
                <a:latin typeface="Lucida Grande CE"/>
                <a:cs typeface="Lucida Grande CE"/>
              </a:rPr>
              <a:t>Garai</a:t>
            </a:r>
            <a:endParaRPr lang="en-US" dirty="0">
              <a:latin typeface="Lucida Grande CE"/>
              <a:cs typeface="Lucida Grande CE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133600" y="6172200"/>
            <a:ext cx="50035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Lucida Grande CE"/>
                <a:cs typeface="Lucida Grande CE"/>
              </a:rPr>
              <a:t>Funding: NIH </a:t>
            </a:r>
            <a:r>
              <a:rPr lang="de-DE" sz="1600" dirty="0">
                <a:latin typeface="Lucida Grande CE"/>
                <a:cs typeface="Lucida Grande CE"/>
              </a:rPr>
              <a:t>R01 EB022862, </a:t>
            </a:r>
            <a:r>
              <a:rPr lang="en-US" sz="1600" dirty="0">
                <a:latin typeface="Lucida Grande CE"/>
                <a:cs typeface="Lucida Grande CE"/>
              </a:rPr>
              <a:t>NSF DMS </a:t>
            </a:r>
            <a:r>
              <a:rPr lang="is-IS" sz="1600" dirty="0">
                <a:latin typeface="Lucida Grande CE"/>
                <a:cs typeface="Lucida Grande CE"/>
              </a:rPr>
              <a:t>1516881</a:t>
            </a:r>
            <a:endParaRPr lang="de-DE" sz="1600" dirty="0">
              <a:latin typeface="Lucida Grande CE"/>
              <a:cs typeface="Lucida Grande CE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793" y="6019800"/>
            <a:ext cx="959407" cy="71955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1419" y="6019800"/>
            <a:ext cx="629781" cy="6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74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68154F9-546F-3C4C-B24C-BF778285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0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Cyclic union core motifs + generalizations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551861-F14E-1D46-B895-B63DF9C43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604" y="685800"/>
            <a:ext cx="2512596" cy="30175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7A2B096-F110-824B-B16D-D490627FA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267" y="685800"/>
            <a:ext cx="2512596" cy="301752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70B1070-40C4-3547-931E-62590EF2B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1435" y="711868"/>
            <a:ext cx="2512596" cy="30175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A613062-A81B-5243-A72B-B6EF67457C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1424" y="3733800"/>
            <a:ext cx="2512596" cy="30175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1E42DF-8237-8543-898A-ED326DB366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267" y="3733800"/>
            <a:ext cx="2512596" cy="30175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27EE0A-C8A5-6241-BF33-2F944280F6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41435" y="3733800"/>
            <a:ext cx="2512596" cy="301752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32086557-DE94-0047-BF1E-D56BD1C72213}"/>
              </a:ext>
            </a:extLst>
          </p:cNvPr>
          <p:cNvSpPr/>
          <p:nvPr/>
        </p:nvSpPr>
        <p:spPr>
          <a:xfrm rot="2569785">
            <a:off x="1426829" y="4150272"/>
            <a:ext cx="164810" cy="12517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0D008DA-F172-B348-84BB-20A12BFEEB78}"/>
              </a:ext>
            </a:extLst>
          </p:cNvPr>
          <p:cNvSpPr/>
          <p:nvPr/>
        </p:nvSpPr>
        <p:spPr>
          <a:xfrm>
            <a:off x="7790688" y="4535424"/>
            <a:ext cx="164810" cy="12517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F86FAFD-8572-994D-9229-3229483A08F8}"/>
              </a:ext>
            </a:extLst>
          </p:cNvPr>
          <p:cNvSpPr/>
          <p:nvPr/>
        </p:nvSpPr>
        <p:spPr>
          <a:xfrm>
            <a:off x="7260336" y="4517136"/>
            <a:ext cx="164810" cy="12517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142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62CB774-DB76-5243-9759-69BB9155C287}"/>
              </a:ext>
            </a:extLst>
          </p:cNvPr>
          <p:cNvSpPr txBox="1">
            <a:spLocks/>
          </p:cNvSpPr>
          <p:nvPr/>
        </p:nvSpPr>
        <p:spPr bwMode="auto">
          <a:xfrm>
            <a:off x="457200" y="0"/>
            <a:ext cx="8153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4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Generalizations of cyclic unions for more core motifs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A2F380-002A-6B4C-96BC-94BDCE31F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" y="1828800"/>
            <a:ext cx="9135414" cy="36576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3C48307-D6FE-5540-B36B-0ECC0AEF4FBA}"/>
              </a:ext>
            </a:extLst>
          </p:cNvPr>
          <p:cNvSpPr txBox="1">
            <a:spLocks/>
          </p:cNvSpPr>
          <p:nvPr/>
        </p:nvSpPr>
        <p:spPr bwMode="auto">
          <a:xfrm>
            <a:off x="349554" y="914400"/>
            <a:ext cx="7346646" cy="585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algn="l"/>
            <a:r>
              <a:rPr lang="en-US" sz="2000" dirty="0">
                <a:latin typeface="Lucida Grande" panose="020B0600040502020204" pitchFamily="34" charset="0"/>
                <a:ea typeface="ＭＳ Ｐゴシック" charset="0"/>
                <a:cs typeface="Lucida Grande" panose="020B0600040502020204" pitchFamily="34" charset="0"/>
              </a:rPr>
              <a:t>Inductive argument of cyclic union theorem generalizes:</a:t>
            </a:r>
          </a:p>
        </p:txBody>
      </p:sp>
    </p:spTree>
    <p:extLst>
      <p:ext uri="{BB962C8B-B14F-4D97-AF65-F5344CB8AC3E}">
        <p14:creationId xmlns:p14="http://schemas.microsoft.com/office/powerpoint/2010/main" val="1990661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0" y="162632"/>
            <a:ext cx="9144000" cy="827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000000"/>
                </a:solidFill>
                <a:latin typeface="Lucida Grande" panose="020B0600040502020204" pitchFamily="34" charset="0"/>
                <a:cs typeface="Lucida Grande" panose="020B0600040502020204" pitchFamily="34" charset="0"/>
              </a:rPr>
              <a:t>Emergent sequences: the basic problem</a:t>
            </a:r>
          </a:p>
          <a:p>
            <a:pPr>
              <a:spcAft>
                <a:spcPts val="600"/>
              </a:spcAft>
            </a:pPr>
            <a:r>
              <a:rPr lang="en-US" sz="2000" dirty="0">
                <a:latin typeface="Lucida Grande" panose="020B0600040502020204" pitchFamily="34" charset="0"/>
                <a:cs typeface="Lucida Grande" panose="020B0600040502020204" pitchFamily="34" charset="0"/>
              </a:rPr>
              <a:t>Why does the sequence 176345 emerge? Why does neuron 2 drop out?</a:t>
            </a:r>
          </a:p>
        </p:txBody>
      </p:sp>
      <p:pic>
        <p:nvPicPr>
          <p:cNvPr id="10" name="Picture 9" descr="n=7-old-sequence-graph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12" t="35512" r="36195" b="34423"/>
          <a:stretch/>
        </p:blipFill>
        <p:spPr>
          <a:xfrm>
            <a:off x="2743200" y="838200"/>
            <a:ext cx="3689407" cy="2926080"/>
          </a:xfrm>
          <a:prstGeom prst="rect">
            <a:avLst/>
          </a:prstGeom>
        </p:spPr>
      </p:pic>
      <p:pic>
        <p:nvPicPr>
          <p:cNvPr id="11" name="Picture 10" descr="n=7-old-sequence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61" t="30283" r="23737" b="37255"/>
          <a:stretch/>
        </p:blipFill>
        <p:spPr>
          <a:xfrm>
            <a:off x="152400" y="3187550"/>
            <a:ext cx="8458200" cy="35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857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62000" y="76200"/>
            <a:ext cx="7696200" cy="685800"/>
          </a:xfrm>
        </p:spPr>
        <p:txBody>
          <a:bodyPr/>
          <a:lstStyle/>
          <a:p>
            <a:r>
              <a:rPr lang="en-US" sz="2400" dirty="0">
                <a:latin typeface="Lucida Grande"/>
                <a:ea typeface="ＭＳ Ｐゴシック" charset="0"/>
                <a:cs typeface="Lucida Grande"/>
              </a:rPr>
              <a:t>Identify all surviving core motifs</a:t>
            </a:r>
            <a:endParaRPr lang="en-US" sz="2400" dirty="0">
              <a:latin typeface="Lucida Grande CE"/>
              <a:ea typeface="ＭＳ Ｐゴシック" charset="0"/>
              <a:cs typeface="Lucida Grande CE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862AD6-AEFD-FB46-B8E3-49FE2687F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276600"/>
            <a:ext cx="2516698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3F1B6E-C4D4-6143-A03C-A9EE84ADA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00" y="3124200"/>
            <a:ext cx="2516697" cy="3429000"/>
          </a:xfrm>
          <a:prstGeom prst="rect">
            <a:avLst/>
          </a:prstGeom>
        </p:spPr>
      </p:pic>
      <p:pic>
        <p:nvPicPr>
          <p:cNvPr id="12" name="Picture 11" descr="n7-old-sequence-graph.pdf">
            <a:extLst>
              <a:ext uri="{FF2B5EF4-FFF2-40B4-BE49-F238E27FC236}">
                <a16:creationId xmlns:a16="http://schemas.microsoft.com/office/drawing/2014/main" id="{6658987C-95FE-024D-913B-2B2B7865E6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217" y="685800"/>
            <a:ext cx="2781583" cy="256032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6FDA4F0-3C59-7B42-B1F4-BE6F41A55D1B}"/>
              </a:ext>
            </a:extLst>
          </p:cNvPr>
          <p:cNvCxnSpPr/>
          <p:nvPr/>
        </p:nvCxnSpPr>
        <p:spPr>
          <a:xfrm flipH="1">
            <a:off x="2895600" y="2743200"/>
            <a:ext cx="609600" cy="5334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755D03F-6A06-3E44-A489-96DD49629670}"/>
              </a:ext>
            </a:extLst>
          </p:cNvPr>
          <p:cNvCxnSpPr/>
          <p:nvPr/>
        </p:nvCxnSpPr>
        <p:spPr>
          <a:xfrm>
            <a:off x="5638802" y="2743200"/>
            <a:ext cx="609600" cy="5334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081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5893012</TotalTime>
  <Words>1306</Words>
  <Application>Microsoft Macintosh PowerPoint</Application>
  <PresentationFormat>On-screen Show (4:3)</PresentationFormat>
  <Paragraphs>196</Paragraphs>
  <Slides>55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ＭＳ Ｐゴシック</vt:lpstr>
      <vt:lpstr>Arial</vt:lpstr>
      <vt:lpstr>Calibri</vt:lpstr>
      <vt:lpstr>Chalkboard</vt:lpstr>
      <vt:lpstr>Lucida Grande</vt:lpstr>
      <vt:lpstr>Lucida Grande CE</vt:lpstr>
      <vt:lpstr>Wingdings</vt:lpstr>
      <vt:lpstr>Office Theme</vt:lpstr>
      <vt:lpstr>PowerPoint Presentation</vt:lpstr>
      <vt:lpstr>PowerPoint Presentation</vt:lpstr>
      <vt:lpstr>Cyclic unions theorem</vt:lpstr>
      <vt:lpstr>PowerPoint Presentation</vt:lpstr>
      <vt:lpstr>Cyclic union core motifs</vt:lpstr>
      <vt:lpstr>Cyclic union core motifs + generalizations</vt:lpstr>
      <vt:lpstr>PowerPoint Presentation</vt:lpstr>
      <vt:lpstr>PowerPoint Presentation</vt:lpstr>
      <vt:lpstr>Identify all surviving core motifs</vt:lpstr>
      <vt:lpstr>Attractor predicted by surviving core motif</vt:lpstr>
      <vt:lpstr>Attractor predicted by surviving core motif</vt:lpstr>
      <vt:lpstr>Attractor predicted by surviving core motif</vt:lpstr>
      <vt:lpstr>PowerPoint Presentation</vt:lpstr>
      <vt:lpstr>Engineering with core motifs </vt:lpstr>
      <vt:lpstr>Engineering with core motifs </vt:lpstr>
      <vt:lpstr>Engineering with cyclic union cores</vt:lpstr>
      <vt:lpstr>PowerPoint Presentation</vt:lpstr>
      <vt:lpstr>Directional graphs</vt:lpstr>
      <vt:lpstr>Directional graphs</vt:lpstr>
      <vt:lpstr>Directional graphs</vt:lpstr>
      <vt:lpstr>Directional graphs</vt:lpstr>
      <vt:lpstr>Chaining together directional graphs produces  networks that generate sequences </vt:lpstr>
      <vt:lpstr>Directional cycles have cyclic fixed point supports</vt:lpstr>
      <vt:lpstr>When do variations on cyclic unions  yield similar cyclic attractors?</vt:lpstr>
      <vt:lpstr>When do variations on cyclic unions  yield similar cyclic attractors?</vt:lpstr>
      <vt:lpstr>PowerPoint Presentation</vt:lpstr>
      <vt:lpstr>Symmetries in the graph induce  symmetries in the space of attractors</vt:lpstr>
      <vt:lpstr>Order of components in cyclic union modulates effect of graph symmetries</vt:lpstr>
      <vt:lpstr>Symmetries can yield spurious attractors  beyond the Rule of Thumb</vt:lpstr>
      <vt:lpstr>Symmetries can yield spurious attractors  beyond the Rule of Thumb</vt:lpstr>
      <vt:lpstr>Symmetries can yield spurious attractors  beyond the Rule of Thumb</vt:lpstr>
      <vt:lpstr>Order in a cyclic union matters!</vt:lpstr>
      <vt:lpstr>Symmetries can yield spurious attractors  beyond the Rule of Thumb</vt:lpstr>
      <vt:lpstr>PowerPoint Presentation</vt:lpstr>
      <vt:lpstr>The graph of a TLN</vt:lpstr>
      <vt:lpstr>PowerPoint Presentation</vt:lpstr>
      <vt:lpstr>PowerPoint Presentation</vt:lpstr>
      <vt:lpstr>PowerPoint Presentation</vt:lpstr>
      <vt:lpstr>PowerPoint Presentation</vt:lpstr>
      <vt:lpstr>What does the graph G tell us about           ?</vt:lpstr>
      <vt:lpstr>What does the graph G tell us about           ?</vt:lpstr>
      <vt:lpstr>What does the graph G tell us about           ?</vt:lpstr>
      <vt:lpstr>Robust and flexible motifs</vt:lpstr>
      <vt:lpstr>Robust and flexible motifs</vt:lpstr>
      <vt:lpstr>FP(W) constraints for all n=3 graphs</vt:lpstr>
      <vt:lpstr>PowerPoint Presentation</vt:lpstr>
      <vt:lpstr>PowerPoint Presentation</vt:lpstr>
      <vt:lpstr>PowerPoint Presentation</vt:lpstr>
      <vt:lpstr>PowerPoint Presentation</vt:lpstr>
      <vt:lpstr>Some ideas that go into the proofs…</vt:lpstr>
      <vt:lpstr>Proof ingredients</vt:lpstr>
      <vt:lpstr>PowerPoint Presentation</vt:lpstr>
      <vt:lpstr>FP(W) constraints for all n=3 graphs</vt:lpstr>
      <vt:lpstr>Mutations of the oriented matroids correspond to bifurcations in the fixed point structure</vt:lpstr>
      <vt:lpstr>Thanks!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Vladimir Itskov</dc:creator>
  <cp:lastModifiedBy>Microsoft Office User</cp:lastModifiedBy>
  <cp:revision>1997</cp:revision>
  <cp:lastPrinted>2018-11-09T13:06:20Z</cp:lastPrinted>
  <dcterms:created xsi:type="dcterms:W3CDTF">2010-05-25T21:50:49Z</dcterms:created>
  <dcterms:modified xsi:type="dcterms:W3CDTF">2020-08-19T23:18:05Z</dcterms:modified>
</cp:coreProperties>
</file>

<file path=docProps/thumbnail.jpeg>
</file>